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8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72" r:id="rId11"/>
    <p:sldId id="273" r:id="rId12"/>
    <p:sldId id="264" r:id="rId13"/>
    <p:sldId id="265" r:id="rId14"/>
    <p:sldId id="274" r:id="rId15"/>
    <p:sldId id="266" r:id="rId16"/>
    <p:sldId id="267" r:id="rId17"/>
    <p:sldId id="268" r:id="rId18"/>
    <p:sldId id="269" r:id="rId19"/>
    <p:sldId id="270" r:id="rId20"/>
    <p:sldId id="276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5" r:id="rId29"/>
    <p:sldId id="283" r:id="rId30"/>
    <p:sldId id="286" r:id="rId31"/>
    <p:sldId id="284" r:id="rId32"/>
    <p:sldId id="291" r:id="rId33"/>
    <p:sldId id="287" r:id="rId34"/>
    <p:sldId id="288" r:id="rId35"/>
    <p:sldId id="336" r:id="rId36"/>
    <p:sldId id="289" r:id="rId37"/>
    <p:sldId id="290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8" r:id="rId60"/>
    <p:sldId id="313" r:id="rId61"/>
    <p:sldId id="314" r:id="rId62"/>
    <p:sldId id="315" r:id="rId63"/>
    <p:sldId id="328" r:id="rId64"/>
    <p:sldId id="316" r:id="rId65"/>
    <p:sldId id="317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9" r:id="rId75"/>
    <p:sldId id="330" r:id="rId76"/>
    <p:sldId id="331" r:id="rId77"/>
    <p:sldId id="332" r:id="rId78"/>
    <p:sldId id="333" r:id="rId79"/>
    <p:sldId id="334" r:id="rId80"/>
    <p:sldId id="335" r:id="rId8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4F7C4-AE4C-4452-ACB1-076A2460ABF1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00B10-F047-4486-AD62-BDCF9383D0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8010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00B10-F047-4486-AD62-BDCF9383D02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8866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00B10-F047-4486-AD62-BDCF9383D021}" type="slidenum">
              <a:rPr lang="es-ES" smtClean="0"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3244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En el Manual de Toledo</a:t>
            </a:r>
            <a:r>
              <a:rPr lang="es-ES" baseline="0" dirty="0" smtClean="0"/>
              <a:t> no especifican la Hipertermia (En las recomendaciones ERC 2021 si).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00B10-F047-4486-AD62-BDCF9383D021}" type="slidenum">
              <a:rPr lang="es-ES" smtClean="0"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834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3.bp.blogspot.com/-MTZqr1N11TE/T-MpNCqN2_I/AAAAAAAAGT0/WJAGbNiugl4/s1600/Algoritmo+RCP+B%C3%A1sica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3816424"/>
          </a:xfrm>
        </p:spPr>
        <p:txBody>
          <a:bodyPr/>
          <a:lstStyle/>
          <a:p>
            <a:r>
              <a:rPr lang="es-ES" sz="5400" b="1" dirty="0" smtClean="0">
                <a:latin typeface="Comic Sans MS" pitchFamily="66" charset="0"/>
              </a:rPr>
              <a:t/>
            </a:r>
            <a:br>
              <a:rPr lang="es-ES" sz="5400" b="1" dirty="0" smtClean="0">
                <a:latin typeface="Comic Sans MS" pitchFamily="66" charset="0"/>
              </a:rPr>
            </a:br>
            <a:r>
              <a:rPr lang="es-ES" sz="5400" dirty="0">
                <a:latin typeface="Comic Sans MS" pitchFamily="66" charset="0"/>
              </a:rPr>
              <a:t/>
            </a:r>
            <a:br>
              <a:rPr lang="es-ES" sz="5400" dirty="0">
                <a:latin typeface="Comic Sans MS" pitchFamily="66" charset="0"/>
              </a:rPr>
            </a:br>
            <a:r>
              <a:rPr lang="es-ES" sz="5400" dirty="0" smtClean="0">
                <a:latin typeface="Comic Sans MS" pitchFamily="66" charset="0"/>
              </a:rPr>
              <a:t>TEMA 5:</a:t>
            </a:r>
            <a:br>
              <a:rPr lang="es-ES" sz="5400" dirty="0" smtClean="0">
                <a:latin typeface="Comic Sans MS" pitchFamily="66" charset="0"/>
              </a:rPr>
            </a:br>
            <a:r>
              <a:rPr lang="es-ES" sz="5400" dirty="0" smtClean="0">
                <a:latin typeface="Comic Sans MS" pitchFamily="66" charset="0"/>
              </a:rPr>
              <a:t/>
            </a:r>
            <a:br>
              <a:rPr lang="es-ES" sz="5400" dirty="0" smtClean="0">
                <a:latin typeface="Comic Sans MS" pitchFamily="66" charset="0"/>
              </a:rPr>
            </a:br>
            <a:r>
              <a:rPr lang="es-ES" sz="5400" b="1" dirty="0" smtClean="0">
                <a:latin typeface="Comic Sans MS" pitchFamily="66" charset="0"/>
              </a:rPr>
              <a:t>SVB y SVA</a:t>
            </a:r>
            <a:br>
              <a:rPr lang="es-ES" sz="5400" b="1" dirty="0" smtClean="0">
                <a:latin typeface="Comic Sans MS" pitchFamily="66" charset="0"/>
              </a:rPr>
            </a:br>
            <a:r>
              <a:rPr lang="es-ES" sz="5400" b="1" dirty="0" smtClean="0">
                <a:latin typeface="Comic Sans MS" pitchFamily="66" charset="0"/>
              </a:rPr>
              <a:t>Adulto</a:t>
            </a:r>
            <a:br>
              <a:rPr lang="es-ES" sz="5400" b="1" dirty="0" smtClean="0">
                <a:latin typeface="Comic Sans MS" pitchFamily="66" charset="0"/>
              </a:rPr>
            </a:br>
            <a:r>
              <a:rPr lang="es-ES" sz="5400" b="1" dirty="0" smtClean="0">
                <a:latin typeface="Comic Sans MS" pitchFamily="66" charset="0"/>
              </a:rPr>
              <a:t>Pediátrico</a:t>
            </a:r>
            <a:br>
              <a:rPr lang="es-ES" sz="5400" b="1" dirty="0" smtClean="0">
                <a:latin typeface="Comic Sans MS" pitchFamily="66" charset="0"/>
              </a:rPr>
            </a:br>
            <a:r>
              <a:rPr lang="es-ES" sz="5400" b="1" dirty="0" smtClean="0">
                <a:latin typeface="Comic Sans MS" pitchFamily="66" charset="0"/>
              </a:rPr>
              <a:t>Neonatal</a:t>
            </a:r>
            <a:endParaRPr lang="es-ES" sz="5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32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698336"/>
          </a:xfrm>
        </p:spPr>
        <p:txBody>
          <a:bodyPr>
            <a:normAutofit/>
          </a:bodyPr>
          <a:lstStyle/>
          <a:p>
            <a:pPr algn="ctr"/>
            <a:r>
              <a:rPr lang="es-ES" u="sng" dirty="0" smtClean="0">
                <a:solidFill>
                  <a:schemeClr val="accent3"/>
                </a:solidFill>
                <a:latin typeface="Comic Sans MS" pitchFamily="66" charset="0"/>
              </a:rPr>
              <a:t>SUSPENDER RCP</a:t>
            </a:r>
            <a:endParaRPr lang="es-ES" u="sng" dirty="0"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9416"/>
            <a:ext cx="7427168" cy="4339864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Recuperación CRE.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RCP no presenciada:</a:t>
            </a:r>
          </a:p>
          <a:p>
            <a:pPr lvl="1">
              <a:buFont typeface="Wingdings" pitchFamily="2" charset="2"/>
              <a:buChar char="§"/>
            </a:pPr>
            <a:r>
              <a:rPr lang="es-ES" b="1" dirty="0" smtClean="0">
                <a:solidFill>
                  <a:schemeClr val="accent3"/>
                </a:solidFill>
                <a:latin typeface="Comic Sans MS" pitchFamily="66" charset="0"/>
              </a:rPr>
              <a:t>&gt; 20 min ASITOLIA 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(excepto ahogados,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intox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humo, hipotermia o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intox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barbitúricos).</a:t>
            </a:r>
          </a:p>
          <a:p>
            <a:pPr lvl="1">
              <a:buFont typeface="Wingdings" pitchFamily="2" charset="2"/>
              <a:buChar char="§"/>
            </a:pP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No se administraron descargas (pre-transporte).</a:t>
            </a:r>
          </a:p>
          <a:p>
            <a:pPr lvl="1">
              <a:buFont typeface="Wingdings" pitchFamily="2" charset="2"/>
              <a:buChar char="§"/>
            </a:pP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Antes de suspender valorar DONACIÓN EN ASISTOLIA.</a:t>
            </a:r>
          </a:p>
          <a:p>
            <a:pPr lvl="1">
              <a:buFont typeface="Wingdings" pitchFamily="2" charset="2"/>
              <a:buChar char="§"/>
            </a:pP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Reanimador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exahusto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099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7239000" cy="698336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Comic Sans MS" pitchFamily="66" charset="0"/>
              </a:rPr>
              <a:t>Traslado con </a:t>
            </a:r>
            <a:r>
              <a:rPr lang="es-ES" dirty="0" err="1" smtClean="0">
                <a:latin typeface="Comic Sans MS" pitchFamily="66" charset="0"/>
              </a:rPr>
              <a:t>rcp</a:t>
            </a:r>
            <a:r>
              <a:rPr lang="es-ES" dirty="0" smtClean="0">
                <a:latin typeface="Comic Sans MS" pitchFamily="66" charset="0"/>
              </a:rPr>
              <a:t> en curso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DONACIÓN EN ASISTOLIA (120 min).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Recuperación CRE.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PCR presenciada por SEM.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Ritmos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desfibrilables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(FV, TVSP).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Causa reversible (cardiaca, hipotermia…)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433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698336"/>
          </a:xfrm>
        </p:spPr>
        <p:txBody>
          <a:bodyPr/>
          <a:lstStyle/>
          <a:p>
            <a:pPr algn="ctr"/>
            <a:r>
              <a:rPr lang="es-ES" u="sng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NO MALEFICIENCIA</a:t>
            </a:r>
            <a:endParaRPr lang="es-ES" u="sng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11560" y="1340768"/>
            <a:ext cx="71287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3"/>
                </a:solidFill>
                <a:latin typeface="Comic Sans MS" pitchFamily="66" charset="0"/>
              </a:rPr>
              <a:t>«NO HACER DAÑO INTENCIONADAMENTE» </a:t>
            </a:r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tanto por acción como por omisión.</a:t>
            </a:r>
          </a:p>
          <a:p>
            <a:endParaRPr lang="es-ES" sz="2800" b="1" dirty="0" smtClean="0">
              <a:solidFill>
                <a:schemeClr val="accent3"/>
              </a:solidFill>
              <a:latin typeface="Comic Sans MS" pitchFamily="66" charset="0"/>
            </a:endParaRPr>
          </a:p>
          <a:p>
            <a:r>
              <a:rPr lang="es-ES" sz="2800" b="1" dirty="0" smtClean="0">
                <a:solidFill>
                  <a:schemeClr val="accent3"/>
                </a:solidFill>
                <a:latin typeface="Comic Sans MS" pitchFamily="66" charset="0"/>
              </a:rPr>
              <a:t>NO RCP en casos FÚTILES </a:t>
            </a:r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(cuando las </a:t>
            </a:r>
            <a:r>
              <a:rPr lang="es-ES" sz="28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posibilidadesde</a:t>
            </a:r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supervivencia con buena calidad de vida son mínimas)</a:t>
            </a:r>
            <a:endParaRPr lang="es-ES" sz="28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11560" y="5013176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Inconveniente: dificultad para definir futilidad de manera precisa, prospectiva  y aplicable a la mayoría de los casos. </a:t>
            </a:r>
            <a:endParaRPr lang="es-ES" sz="24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851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7239000" cy="626328"/>
          </a:xfrm>
        </p:spPr>
        <p:txBody>
          <a:bodyPr/>
          <a:lstStyle/>
          <a:p>
            <a:pPr algn="ctr"/>
            <a:r>
              <a:rPr lang="es-ES" u="sng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JUSTICIA y EQUIDAD</a:t>
            </a:r>
            <a:endParaRPr lang="es-ES" u="sng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67544" y="1556792"/>
            <a:ext cx="74888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Derecho de todo individuo de </a:t>
            </a:r>
            <a:r>
              <a:rPr lang="es-ES" sz="2800" b="1" dirty="0">
                <a:solidFill>
                  <a:schemeClr val="accent3"/>
                </a:solidFill>
                <a:latin typeface="Comic Sans MS" pitchFamily="66" charset="0"/>
              </a:rPr>
              <a:t>recibir asistencia</a:t>
            </a:r>
            <a:r>
              <a:rPr lang="es-ES" sz="28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independientemente de la raza, sexo o creencias religiosas y </a:t>
            </a:r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políticas</a:t>
            </a:r>
          </a:p>
          <a:p>
            <a:endParaRPr lang="es-ES" sz="28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sz="28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Reparto equitativo de los recursos.</a:t>
            </a:r>
          </a:p>
          <a:p>
            <a:pPr marL="114300" indent="0">
              <a:buNone/>
            </a:pPr>
            <a:endParaRPr lang="es-ES" sz="28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sz="28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Disponibilidad de la RCP.</a:t>
            </a:r>
          </a:p>
          <a:p>
            <a:pPr marL="114300" indent="0">
              <a:buNone/>
            </a:pPr>
            <a:endParaRPr lang="es-ES" sz="28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sz="28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No discriminación.</a:t>
            </a:r>
          </a:p>
          <a:p>
            <a:endParaRPr lang="es-ES" sz="28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727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212976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es-ES" sz="8000" dirty="0" smtClean="0">
                <a:latin typeface="Comic Sans MS" pitchFamily="66" charset="0"/>
              </a:rPr>
              <a:t>SVB </a:t>
            </a:r>
            <a:br>
              <a:rPr lang="es-ES" sz="8000" dirty="0" smtClean="0">
                <a:latin typeface="Comic Sans MS" pitchFamily="66" charset="0"/>
              </a:rPr>
            </a:br>
            <a:r>
              <a:rPr lang="es-ES" sz="8000" dirty="0" smtClean="0">
                <a:latin typeface="Comic Sans MS" pitchFamily="66" charset="0"/>
              </a:rPr>
              <a:t>ADULTO</a:t>
            </a:r>
            <a:endParaRPr lang="es-ES" sz="8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735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u="sng" dirty="0" smtClean="0">
                <a:solidFill>
                  <a:schemeClr val="accent4"/>
                </a:solidFill>
                <a:latin typeface="Comic Sans MS" pitchFamily="66" charset="0"/>
              </a:rPr>
              <a:t>Conceptos esenciales </a:t>
            </a:r>
            <a:br>
              <a:rPr lang="es-ES" u="sng" dirty="0" smtClean="0">
                <a:solidFill>
                  <a:schemeClr val="accent4"/>
                </a:solidFill>
                <a:latin typeface="Comic Sans MS" pitchFamily="66" charset="0"/>
              </a:rPr>
            </a:br>
            <a:r>
              <a:rPr lang="es-ES" u="sng" dirty="0" smtClean="0">
                <a:solidFill>
                  <a:schemeClr val="accent4"/>
                </a:solidFill>
                <a:latin typeface="Comic Sans MS" pitchFamily="66" charset="0"/>
              </a:rPr>
              <a:t>guías 2021</a:t>
            </a:r>
            <a:endParaRPr lang="es-ES" u="sng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9416"/>
            <a:ext cx="7571184" cy="4846320"/>
          </a:xfrm>
        </p:spPr>
        <p:txBody>
          <a:bodyPr>
            <a:normAutofit/>
          </a:bodyPr>
          <a:lstStyle/>
          <a:p>
            <a:r>
              <a:rPr lang="es-ES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RECONOCER</a:t>
            </a:r>
            <a:r>
              <a:rPr lang="es-E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PCR e INICIO PRECOZ RCP.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r>
              <a:rPr lang="es-ES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ALERTAR</a:t>
            </a:r>
            <a:r>
              <a:rPr lang="es-E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COMENZAR CON </a:t>
            </a:r>
            <a:r>
              <a:rPr lang="es-ES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COMPRESIONES.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CONSEGUIR </a:t>
            </a:r>
            <a:r>
              <a:rPr lang="es-ES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DEA</a:t>
            </a:r>
            <a:r>
              <a:rPr lang="es-E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APRENDER REANIMACIÓN CARDIOPULMONAR.</a:t>
            </a:r>
            <a:endParaRPr lang="es-ES" b="1" dirty="0">
              <a:solidFill>
                <a:schemeClr val="accent1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616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http://3.bp.blogspot.com/-MTZqr1N11TE/T-MpNCqN2_I/AAAAAAAAGT0/WJAGbNiugl4/s1600/Algoritmo+RCP+B%C3%A1sic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51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427984" y="2204864"/>
            <a:ext cx="652041" cy="36004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09120"/>
            <a:ext cx="1656184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37112"/>
            <a:ext cx="2088232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57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MARTA\Desktop\OPE 2021\URGENCIAS HOSPITALARIA\TEMA 5\ADULTO\Algoritmo-SVB-DEA-COVID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RECOMENDACIONES S CARDIOPULMONAR SOSPECHA O INFECCIÓ SARS COMENDACIONES  SOBRE REANIMACIÓN ARDIOPULMONAR EN PACIENTES CON SPE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307975" y="548680"/>
            <a:ext cx="21037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  <a:latin typeface="Comic Sans MS" pitchFamily="66" charset="0"/>
              </a:rPr>
              <a:t>Caso posible COVID19:</a:t>
            </a:r>
          </a:p>
          <a:p>
            <a:r>
              <a:rPr lang="es-ES" b="1" dirty="0" smtClean="0">
                <a:solidFill>
                  <a:srgbClr val="0070C0"/>
                </a:solidFill>
                <a:latin typeface="Comic Sans MS" pitchFamily="66" charset="0"/>
              </a:rPr>
              <a:t>Sospecha infección sin prueba dx micro.</a:t>
            </a:r>
            <a:endParaRPr lang="es-ES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411760" y="2026008"/>
            <a:ext cx="2736304" cy="466888"/>
          </a:xfrm>
          <a:prstGeom prst="rect">
            <a:avLst/>
          </a:prstGeom>
          <a:noFill/>
          <a:ln w="698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-28101" y="2948812"/>
            <a:ext cx="2760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92D050"/>
                </a:solidFill>
                <a:latin typeface="Comic Sans MS" pitchFamily="66" charset="0"/>
              </a:rPr>
              <a:t>Comunicar sospecha COVID19</a:t>
            </a:r>
            <a:endParaRPr lang="es-ES" sz="2000" b="1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236296" y="128734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</a:rPr>
              <a:t>NO ABRIR VÍA AÉREA</a:t>
            </a:r>
            <a:endParaRPr lang="es-E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530" y="3577535"/>
            <a:ext cx="279876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46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64096" y="188640"/>
            <a:ext cx="3244008" cy="698336"/>
          </a:xfrm>
          <a:ln>
            <a:solidFill>
              <a:schemeClr val="accent4"/>
            </a:solidFill>
          </a:ln>
        </p:spPr>
        <p:txBody>
          <a:bodyPr/>
          <a:lstStyle/>
          <a:p>
            <a:pPr algn="ctr"/>
            <a:r>
              <a:rPr lang="es-ES" dirty="0" smtClean="0">
                <a:latin typeface="Comic Sans MS" pitchFamily="66" charset="0"/>
              </a:rPr>
              <a:t>Seguridad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264096" y="1255986"/>
            <a:ext cx="3476936" cy="698336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 lIns="45720" tIns="0" rIns="45720" bIns="0" anchor="b" anchorCtr="0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dirty="0" smtClean="0">
                <a:latin typeface="Comic Sans MS" pitchFamily="66" charset="0"/>
              </a:rPr>
              <a:t>CONSCIENCIA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264096" y="2636912"/>
            <a:ext cx="3388024" cy="698336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dirty="0" smtClean="0">
                <a:latin typeface="Comic Sans MS" pitchFamily="66" charset="0"/>
              </a:rPr>
              <a:t>VÍA AÉREA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2987823" y="4797152"/>
            <a:ext cx="1800201" cy="698336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dirty="0" smtClean="0">
                <a:latin typeface="Comic Sans MS" pitchFamily="66" charset="0"/>
              </a:rPr>
              <a:t>30 :2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2987823" y="5720482"/>
            <a:ext cx="1800202" cy="698336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dirty="0" smtClean="0">
                <a:latin typeface="Comic Sans MS" pitchFamily="66" charset="0"/>
              </a:rPr>
              <a:t>DEA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3896" y="332656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Entorno</a:t>
            </a: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Reanimador</a:t>
            </a: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COVID?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732240" y="125598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accent4"/>
                </a:solidFill>
                <a:latin typeface="Comic Sans MS" pitchFamily="66" charset="0"/>
              </a:rPr>
              <a:t>PLS</a:t>
            </a:r>
            <a:endParaRPr lang="es-ES" sz="3600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5536" y="2636912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FR-M</a:t>
            </a: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TRACC/ELEV MANDIBULAR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652120" y="280141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</a:rPr>
              <a:t>V-O-S (&lt; 10seg)</a:t>
            </a:r>
            <a:endParaRPr lang="es-E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275856" y="3789040"/>
            <a:ext cx="1512168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C00000"/>
                </a:solidFill>
                <a:latin typeface="Comic Sans MS" pitchFamily="66" charset="0"/>
              </a:rPr>
              <a:t>112</a:t>
            </a:r>
            <a:endParaRPr lang="es-ES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932040" y="3587586"/>
            <a:ext cx="2985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Instrucción telefónica.</a:t>
            </a: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Activar SEM</a:t>
            </a: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Localizar DEA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055428" y="4725143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Centro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</a:rPr>
              <a:t>tx</a:t>
            </a:r>
            <a:endParaRPr lang="es-E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5cm, no &gt; 6cm</a:t>
            </a: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100-120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</a:rPr>
              <a:t>cpm</a:t>
            </a:r>
            <a:endParaRPr lang="es-E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</a:rPr>
              <a:t>Reexpandir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605808" y="6030882"/>
            <a:ext cx="2270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Pausas &lt; 10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</a:rPr>
              <a:t>seg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932040" y="4797152"/>
            <a:ext cx="2702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Ventilaciones:</a:t>
            </a: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1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</a:rPr>
              <a:t>seg</a:t>
            </a:r>
            <a:endParaRPr lang="es-E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6-7 ml/kg (500-600 ml)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254385" y="640021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C00000"/>
                </a:solidFill>
              </a:rPr>
              <a:t>Obj</a:t>
            </a:r>
            <a:r>
              <a:rPr lang="es-ES" b="1" dirty="0" smtClean="0">
                <a:solidFill>
                  <a:srgbClr val="C00000"/>
                </a:solidFill>
              </a:rPr>
              <a:t>: en &lt; 3 min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17" name="16 Flecha derecha"/>
          <p:cNvSpPr/>
          <p:nvPr/>
        </p:nvSpPr>
        <p:spPr>
          <a:xfrm>
            <a:off x="5940152" y="1579151"/>
            <a:ext cx="93610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395536" y="3789040"/>
            <a:ext cx="2592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1 REA: dejar a la víctima y buscar DEA</a:t>
            </a:r>
            <a:endParaRPr lang="es-E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71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842352"/>
          </a:xfrm>
        </p:spPr>
        <p:txBody>
          <a:bodyPr>
            <a:normAutofit/>
          </a:bodyPr>
          <a:lstStyle/>
          <a:p>
            <a:pPr algn="ctr"/>
            <a:r>
              <a:rPr lang="es-ES" sz="4800" u="sng" dirty="0" err="1" smtClean="0">
                <a:latin typeface="Comic Sans MS" pitchFamily="66" charset="0"/>
              </a:rPr>
              <a:t>ovace</a:t>
            </a:r>
            <a:endParaRPr lang="es-ES" sz="4800" u="sng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4924"/>
            <a:ext cx="7295331" cy="500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20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79512"/>
          </a:xfrm>
        </p:spPr>
        <p:txBody>
          <a:bodyPr/>
          <a:lstStyle/>
          <a:p>
            <a:r>
              <a:rPr lang="es-ES" u="sng" dirty="0" smtClean="0">
                <a:latin typeface="Comic Sans MS" pitchFamily="66" charset="0"/>
              </a:rPr>
              <a:t>PCR</a:t>
            </a:r>
            <a:endParaRPr lang="es-ES" u="sng" dirty="0">
              <a:latin typeface="Comic Sans MS" pitchFamily="66" charset="0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INTERRUPCIÓN </a:t>
            </a:r>
            <a:r>
              <a:rPr lang="es-ES" sz="2800" b="1" dirty="0" smtClean="0">
                <a:solidFill>
                  <a:srgbClr val="FF66FF"/>
                </a:solidFill>
                <a:latin typeface="Comic Sans MS" pitchFamily="66" charset="0"/>
              </a:rPr>
              <a:t>BRUSCA, INESPERADA y POTENCIALMENTE REVERSIBLE </a:t>
            </a: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de la CIRCULACIÓN y RESPIRACIÓN ESPONTÁNEA.</a:t>
            </a:r>
          </a:p>
          <a:p>
            <a:pPr marL="0" indent="0">
              <a:buNone/>
            </a:pPr>
            <a:endParaRPr lang="es-ES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Tratamiento</a:t>
            </a:r>
            <a:r>
              <a:rPr lang="es-ES" sz="2800" b="1" dirty="0" smtClean="0">
                <a:solidFill>
                  <a:srgbClr val="FF66FF"/>
                </a:solidFill>
                <a:latin typeface="Comic Sans MS" pitchFamily="66" charset="0"/>
              </a:rPr>
              <a:t>: RCP por TESTIGOS </a:t>
            </a: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y </a:t>
            </a:r>
            <a:r>
              <a:rPr lang="es-ES" sz="2800" b="1" dirty="0" smtClean="0">
                <a:solidFill>
                  <a:srgbClr val="FF66FF"/>
                </a:solidFill>
                <a:latin typeface="Comic Sans MS" pitchFamily="66" charset="0"/>
              </a:rPr>
              <a:t>DESFIBRILACIÓN.</a:t>
            </a:r>
          </a:p>
          <a:p>
            <a:endParaRPr lang="es-ES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Causas más </a:t>
            </a:r>
            <a:r>
              <a:rPr lang="es-ES" sz="28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frec</a:t>
            </a: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: </a:t>
            </a:r>
            <a:r>
              <a:rPr lang="es-ES" sz="2800" b="1" dirty="0" smtClean="0">
                <a:solidFill>
                  <a:srgbClr val="FF66FF"/>
                </a:solidFill>
                <a:latin typeface="Comic Sans MS" pitchFamily="66" charset="0"/>
              </a:rPr>
              <a:t>FV y TVSP</a:t>
            </a:r>
            <a:endParaRPr lang="es-ES" sz="2800" b="1" dirty="0">
              <a:solidFill>
                <a:srgbClr val="FF66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311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916832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es-ES" sz="7200" dirty="0" smtClean="0">
                <a:latin typeface="Comic Sans MS" pitchFamily="66" charset="0"/>
              </a:rPr>
              <a:t>SVA ADULTO</a:t>
            </a:r>
            <a:endParaRPr lang="es-ES" sz="7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15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70"/>
            <a:ext cx="6732240" cy="6838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732240" y="6021288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C00000"/>
                </a:solidFill>
              </a:rPr>
              <a:t>ECO</a:t>
            </a:r>
          </a:p>
          <a:p>
            <a:pPr algn="ctr"/>
            <a:r>
              <a:rPr lang="es-ES" b="1" dirty="0" smtClean="0">
                <a:solidFill>
                  <a:srgbClr val="C00000"/>
                </a:solidFill>
              </a:rPr>
              <a:t>«POCUS»</a:t>
            </a:r>
            <a:endParaRPr lang="es-E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6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88640"/>
            <a:ext cx="7599040" cy="698336"/>
          </a:xfrm>
        </p:spPr>
        <p:txBody>
          <a:bodyPr>
            <a:normAutofit fontScale="90000"/>
          </a:bodyPr>
          <a:lstStyle/>
          <a:p>
            <a:pPr algn="ctr"/>
            <a:r>
              <a:rPr lang="es-ES" u="sng" dirty="0" smtClean="0">
                <a:latin typeface="Comic Sans MS" pitchFamily="66" charset="0"/>
              </a:rPr>
              <a:t>PREVENCIÓN PCR HOSPITALARIA</a:t>
            </a:r>
            <a:endParaRPr lang="es-ES" u="sng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68760"/>
            <a:ext cx="7200800" cy="4846320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Sistema alerta pacientes con riesgo PCR.</a:t>
            </a:r>
          </a:p>
          <a:p>
            <a:pPr marL="0" indent="0">
              <a:buNone/>
            </a:pPr>
            <a:endParaRPr lang="es-ES" sz="24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Formación personal.</a:t>
            </a:r>
          </a:p>
          <a:p>
            <a:pPr marL="0" indent="0">
              <a:buNone/>
            </a:pPr>
            <a:endParaRPr lang="es-ES" sz="24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Equipo respuesta rápida.</a:t>
            </a:r>
          </a:p>
          <a:p>
            <a:pPr marL="0" indent="0">
              <a:buNone/>
            </a:pPr>
            <a:endParaRPr lang="es-ES" sz="24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Sistemas de transferencia de información.</a:t>
            </a:r>
          </a:p>
          <a:p>
            <a:pPr marL="0" indent="0">
              <a:buNone/>
            </a:pPr>
            <a:endParaRPr lang="es-ES" sz="24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Área de asistencia adecuada con personal formado.</a:t>
            </a:r>
          </a:p>
          <a:p>
            <a:pPr marL="0" indent="0">
              <a:buNone/>
            </a:pPr>
            <a:endParaRPr lang="es-ES" sz="24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Revisar eventos PCR para mejorar.</a:t>
            </a:r>
            <a:endParaRPr lang="es-ES" sz="2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1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188640"/>
            <a:ext cx="5292080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Comic Sans MS" pitchFamily="66" charset="0"/>
              </a:rPr>
              <a:t>CONSIDERACIONES SVA HOSPITALARIO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546" y="1628800"/>
            <a:ext cx="8352928" cy="4846320"/>
          </a:xfrm>
        </p:spPr>
        <p:txBody>
          <a:bodyPr/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RECONOCIMIENTO PRECOZ – ALERTAR – RCP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DESFIBRILACIÓN PRECOZ </a:t>
            </a:r>
            <a:r>
              <a:rPr lang="es-ES" b="1" dirty="0" smtClean="0">
                <a:solidFill>
                  <a:schemeClr val="accent4"/>
                </a:solidFill>
                <a:latin typeface="Comic Sans MS" pitchFamily="66" charset="0"/>
              </a:rPr>
              <a:t>&lt; 3 MIN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EQUIPO REANIMACIÓN RESPUESTA INMEDIATA (formados en SVA).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Equipo con asignación previa de roles. 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Normalizar material de reanimación.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82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92696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latin typeface="Comic Sans MS" pitchFamily="66" charset="0"/>
              </a:rPr>
              <a:t>PREVENCIÓN PCR EXTRAHOSPITALARIA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2636912"/>
            <a:ext cx="7416824" cy="2539664"/>
          </a:xfrm>
        </p:spPr>
        <p:txBody>
          <a:bodyPr/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ESTUDIO SÍNCOPE (reposo, ejercicio,…)</a:t>
            </a:r>
          </a:p>
          <a:p>
            <a:endParaRPr lang="es-ES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endParaRPr lang="es-ES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ESTUDIO TRASTORNOS CARDIACOS HEREDITARIOS.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780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>
                <a:latin typeface="Comic Sans MS" pitchFamily="66" charset="0"/>
              </a:rPr>
              <a:t>CONSIDERACIONES SVA EXTRAHOSPITALARIA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27705"/>
            <a:ext cx="7239000" cy="4051832"/>
          </a:xfrm>
        </p:spPr>
        <p:txBody>
          <a:bodyPr/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INICIO PRECOZ </a:t>
            </a:r>
            <a:r>
              <a:rPr lang="es-ES" b="1" dirty="0" smtClean="0">
                <a:solidFill>
                  <a:schemeClr val="accent4"/>
                </a:solidFill>
                <a:latin typeface="Comic Sans MS" pitchFamily="66" charset="0"/>
              </a:rPr>
              <a:t>(&lt; 8min).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Criterios para NO INICAR / SUSPENDER RCP.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FORMACIÓN PERSONAL.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TRASLADO HOSPITAL REFERENCIA.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91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698336"/>
          </a:xfrm>
        </p:spPr>
        <p:txBody>
          <a:bodyPr/>
          <a:lstStyle/>
          <a:p>
            <a:pPr algn="ctr"/>
            <a:r>
              <a:rPr lang="es-ES" dirty="0" smtClean="0">
                <a:latin typeface="Comic Sans MS" pitchFamily="66" charset="0"/>
              </a:rPr>
              <a:t>SECUENCIA SVA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7504" y="244876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RESPONDE</a:t>
            </a:r>
            <a:endParaRPr lang="es-ES" sz="2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66195" y="414908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PLS</a:t>
            </a:r>
            <a:endParaRPr lang="es-ES" sz="2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483768" y="1848599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NO RESPONDE</a:t>
            </a:r>
          </a:p>
          <a:p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NO RESPIRA</a:t>
            </a:r>
            <a:endParaRPr lang="es-ES" sz="2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129124" y="3933056"/>
            <a:ext cx="983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30:2</a:t>
            </a:r>
            <a:endParaRPr lang="es-ES" sz="2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508104" y="1614704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NO RESPONDE</a:t>
            </a:r>
          </a:p>
          <a:p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NO RESPIRA</a:t>
            </a:r>
          </a:p>
          <a:p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HAY PULSO</a:t>
            </a:r>
            <a:endParaRPr lang="es-ES" sz="2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220072" y="4426079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VENTILAR 10-12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vpm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427984" y="314096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4"/>
                </a:solidFill>
                <a:latin typeface="Comic Sans MS" pitchFamily="66" charset="0"/>
              </a:rPr>
              <a:t>DUDAS</a:t>
            </a:r>
            <a:endParaRPr lang="es-ES" sz="2400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sp>
        <p:nvSpPr>
          <p:cNvPr id="11" name="10 Flecha abajo"/>
          <p:cNvSpPr/>
          <p:nvPr/>
        </p:nvSpPr>
        <p:spPr>
          <a:xfrm>
            <a:off x="539552" y="3140968"/>
            <a:ext cx="36004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abajo"/>
          <p:cNvSpPr/>
          <p:nvPr/>
        </p:nvSpPr>
        <p:spPr>
          <a:xfrm>
            <a:off x="3309611" y="2866888"/>
            <a:ext cx="504056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Flecha abajo"/>
          <p:cNvSpPr/>
          <p:nvPr/>
        </p:nvSpPr>
        <p:spPr>
          <a:xfrm>
            <a:off x="6228184" y="3356992"/>
            <a:ext cx="576064" cy="8890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14 Conector recto de flecha"/>
          <p:cNvCxnSpPr/>
          <p:nvPr/>
        </p:nvCxnSpPr>
        <p:spPr>
          <a:xfrm flipH="1">
            <a:off x="5220072" y="2564904"/>
            <a:ext cx="216024" cy="530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flipH="1">
            <a:off x="4112201" y="3602633"/>
            <a:ext cx="675823" cy="5464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618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9712" y="1124744"/>
            <a:ext cx="3682752" cy="698336"/>
          </a:xfrm>
        </p:spPr>
        <p:txBody>
          <a:bodyPr/>
          <a:lstStyle/>
          <a:p>
            <a:r>
              <a:rPr lang="es-ES" dirty="0" smtClean="0">
                <a:latin typeface="Comic Sans MS" pitchFamily="66" charset="0"/>
              </a:rPr>
              <a:t>MASAJE 30:2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83568" y="2852936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VÍA AÉREA</a:t>
            </a:r>
            <a:endParaRPr lang="es-ES" sz="36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932040" y="3032085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MONITOR</a:t>
            </a:r>
            <a:endParaRPr lang="es-ES" sz="36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5 Flecha abajo"/>
          <p:cNvSpPr/>
          <p:nvPr/>
        </p:nvSpPr>
        <p:spPr>
          <a:xfrm rot="2324988">
            <a:off x="1979712" y="2276872"/>
            <a:ext cx="576064" cy="7552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85671">
            <a:off x="4505652" y="2212687"/>
            <a:ext cx="688975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1245">
            <a:off x="3293405" y="3310411"/>
            <a:ext cx="854075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766944" y="4570801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ACCESO VENOSO</a:t>
            </a:r>
            <a:endParaRPr lang="es-ES" sz="36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257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770344"/>
          </a:xfrm>
        </p:spPr>
        <p:txBody>
          <a:bodyPr/>
          <a:lstStyle/>
          <a:p>
            <a:pPr algn="ctr"/>
            <a:r>
              <a:rPr lang="es-E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MASAJE CARDÍACO</a:t>
            </a:r>
            <a:endParaRPr lang="es-E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268760"/>
            <a:ext cx="8280920" cy="504296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SUSTITUIR CADA 2 MINUTOS.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MÍNIMAS INTERRUPCIONES, sólo en el momento de las descargas.</a:t>
            </a:r>
          </a:p>
          <a:p>
            <a:endParaRPr lang="es-ES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REINICIO INMEDIATO TRAS DESFIBRILACIÓN.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SÓLO INTERRUMPIR SI:</a:t>
            </a:r>
          </a:p>
          <a:p>
            <a:pPr lvl="1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accent4"/>
                </a:solidFill>
                <a:latin typeface="Comic Sans MS" pitchFamily="66" charset="0"/>
              </a:rPr>
              <a:t>Despertar.</a:t>
            </a:r>
          </a:p>
          <a:p>
            <a:pPr lvl="1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accent4"/>
                </a:solidFill>
                <a:latin typeface="Comic Sans MS" pitchFamily="66" charset="0"/>
              </a:rPr>
              <a:t>Movimiento intencionados.</a:t>
            </a:r>
          </a:p>
          <a:p>
            <a:pPr lvl="1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accent4"/>
                </a:solidFill>
                <a:latin typeface="Comic Sans MS" pitchFamily="66" charset="0"/>
              </a:rPr>
              <a:t>Curva arterial.</a:t>
            </a:r>
          </a:p>
          <a:p>
            <a:pPr lvl="1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accent4"/>
                </a:solidFill>
                <a:latin typeface="Comic Sans MS" pitchFamily="66" charset="0"/>
              </a:rPr>
              <a:t>Aumento pronunciado EtCO2 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(evita dosis posterior de Adrenalina)</a:t>
            </a:r>
          </a:p>
        </p:txBody>
      </p:sp>
    </p:spTree>
    <p:extLst>
      <p:ext uri="{BB962C8B-B14F-4D97-AF65-F5344CB8AC3E}">
        <p14:creationId xmlns:p14="http://schemas.microsoft.com/office/powerpoint/2010/main" val="25700414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04664"/>
            <a:ext cx="7239000" cy="698336"/>
          </a:xfrm>
        </p:spPr>
        <p:txBody>
          <a:bodyPr/>
          <a:lstStyle/>
          <a:p>
            <a:pPr algn="ctr"/>
            <a:r>
              <a:rPr lang="es-E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VÍA AÉREA</a:t>
            </a:r>
            <a:endParaRPr lang="es-E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7571184" cy="5042960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ABRIR V.A. </a:t>
            </a:r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(maniobra </a:t>
            </a:r>
            <a:r>
              <a:rPr lang="es-ES" sz="2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fr</a:t>
            </a:r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-m, </a:t>
            </a:r>
            <a:r>
              <a:rPr lang="es-ES" sz="2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tracc</a:t>
            </a:r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/</a:t>
            </a:r>
            <a:r>
              <a:rPr lang="es-ES" sz="2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elev</a:t>
            </a:r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mandibular).</a:t>
            </a:r>
          </a:p>
          <a:p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Vía aérea permeable: </a:t>
            </a:r>
          </a:p>
          <a:p>
            <a:pPr lvl="1">
              <a:buFont typeface="Wingdings" pitchFamily="2" charset="2"/>
              <a:buChar char="§"/>
            </a:pPr>
            <a:r>
              <a:rPr lang="es-ES" sz="1700" b="1" dirty="0" smtClean="0">
                <a:solidFill>
                  <a:schemeClr val="accent4"/>
                </a:solidFill>
                <a:latin typeface="Comic Sans MS" pitchFamily="66" charset="0"/>
              </a:rPr>
              <a:t>Cánula </a:t>
            </a:r>
            <a:r>
              <a:rPr lang="es-ES" sz="1700" b="1" dirty="0" err="1" smtClean="0">
                <a:solidFill>
                  <a:schemeClr val="accent4"/>
                </a:solidFill>
                <a:latin typeface="Comic Sans MS" pitchFamily="66" charset="0"/>
              </a:rPr>
              <a:t>orofaringea</a:t>
            </a:r>
            <a:r>
              <a:rPr lang="es-ES" sz="1700" b="1" dirty="0">
                <a:solidFill>
                  <a:schemeClr val="accent4"/>
                </a:solidFill>
                <a:latin typeface="Comic Sans MS" pitchFamily="66" charset="0"/>
              </a:rPr>
              <a:t> </a:t>
            </a:r>
            <a:r>
              <a:rPr lang="es-ES" sz="17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(incisivos-ángulo mandibular).</a:t>
            </a:r>
          </a:p>
          <a:p>
            <a:pPr lvl="1">
              <a:buFont typeface="Wingdings" pitchFamily="2" charset="2"/>
              <a:buChar char="§"/>
            </a:pPr>
            <a:r>
              <a:rPr lang="es-ES" sz="1700" b="1" dirty="0" smtClean="0">
                <a:solidFill>
                  <a:schemeClr val="accent4"/>
                </a:solidFill>
                <a:latin typeface="Comic Sans MS" pitchFamily="66" charset="0"/>
              </a:rPr>
              <a:t>Dispositivo </a:t>
            </a:r>
            <a:r>
              <a:rPr lang="es-ES" sz="1700" b="1" dirty="0" err="1" smtClean="0">
                <a:solidFill>
                  <a:schemeClr val="accent4"/>
                </a:solidFill>
                <a:latin typeface="Comic Sans MS" pitchFamily="66" charset="0"/>
              </a:rPr>
              <a:t>supraglótico</a:t>
            </a:r>
            <a:r>
              <a:rPr lang="es-ES" sz="1700" b="1" dirty="0" smtClean="0">
                <a:solidFill>
                  <a:schemeClr val="accent4"/>
                </a:solidFill>
                <a:latin typeface="Comic Sans MS" pitchFamily="66" charset="0"/>
              </a:rPr>
              <a:t>. </a:t>
            </a:r>
            <a:r>
              <a:rPr lang="es-ES" sz="17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(MASAJE ININTERRUMPIDO)</a:t>
            </a:r>
          </a:p>
          <a:p>
            <a:pPr lvl="1">
              <a:buFont typeface="Wingdings" pitchFamily="2" charset="2"/>
              <a:buChar char="§"/>
            </a:pPr>
            <a:r>
              <a:rPr lang="es-ES" sz="1700" b="1" dirty="0" smtClean="0">
                <a:solidFill>
                  <a:schemeClr val="accent4"/>
                </a:solidFill>
                <a:latin typeface="Comic Sans MS" pitchFamily="66" charset="0"/>
              </a:rPr>
              <a:t>IOT</a:t>
            </a:r>
            <a:r>
              <a:rPr lang="es-ES" sz="17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 (MASAJE ININTERRUMPIDO)</a:t>
            </a:r>
          </a:p>
          <a:p>
            <a:pPr marL="292608" lvl="1" indent="0">
              <a:buNone/>
            </a:pPr>
            <a:r>
              <a:rPr lang="es-ES" sz="1700" b="1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Objetivo interrupción masajea para IOT: 5seg</a:t>
            </a:r>
          </a:p>
          <a:p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CAPNOGRAFÍA DE ONDA.</a:t>
            </a:r>
          </a:p>
          <a:p>
            <a:pPr lvl="1">
              <a:buFont typeface="Arial" pitchFamily="34" charset="0"/>
              <a:buChar char="•"/>
            </a:pPr>
            <a:r>
              <a:rPr lang="es-ES" sz="1400" b="1" dirty="0" smtClean="0">
                <a:solidFill>
                  <a:schemeClr val="accent4"/>
                </a:solidFill>
                <a:latin typeface="Comic Sans MS" pitchFamily="66" charset="0"/>
              </a:rPr>
              <a:t>Confirma colocación TET.</a:t>
            </a:r>
          </a:p>
          <a:p>
            <a:pPr lvl="1">
              <a:buFont typeface="Arial" pitchFamily="34" charset="0"/>
              <a:buChar char="•"/>
            </a:pPr>
            <a:r>
              <a:rPr lang="es-ES" sz="1400" b="1" dirty="0" smtClean="0">
                <a:solidFill>
                  <a:schemeClr val="accent4"/>
                </a:solidFill>
                <a:latin typeface="Comic Sans MS" pitchFamily="66" charset="0"/>
              </a:rPr>
              <a:t>Monitoriza ventilación.</a:t>
            </a:r>
          </a:p>
          <a:p>
            <a:pPr lvl="1">
              <a:buFont typeface="Arial" pitchFamily="34" charset="0"/>
              <a:buChar char="•"/>
            </a:pPr>
            <a:r>
              <a:rPr lang="es-ES" sz="1400" b="1" dirty="0" smtClean="0">
                <a:solidFill>
                  <a:schemeClr val="accent4"/>
                </a:solidFill>
                <a:latin typeface="Comic Sans MS" pitchFamily="66" charset="0"/>
              </a:rPr>
              <a:t>Calidad RCP.</a:t>
            </a:r>
          </a:p>
          <a:p>
            <a:pPr lvl="1">
              <a:buFont typeface="Arial" pitchFamily="34" charset="0"/>
              <a:buChar char="•"/>
            </a:pPr>
            <a:r>
              <a:rPr lang="es-ES" sz="1400" b="1" dirty="0" smtClean="0">
                <a:solidFill>
                  <a:schemeClr val="accent4"/>
                </a:solidFill>
                <a:latin typeface="Comic Sans MS" pitchFamily="66" charset="0"/>
              </a:rPr>
              <a:t>Indicador RCE.</a:t>
            </a:r>
          </a:p>
          <a:p>
            <a:pPr marL="292608" lvl="1" indent="0">
              <a:buNone/>
            </a:pPr>
            <a:endParaRPr lang="es-ES" sz="1400" b="1" dirty="0" smtClean="0">
              <a:solidFill>
                <a:schemeClr val="accent4"/>
              </a:solidFill>
              <a:latin typeface="Comic Sans MS" pitchFamily="66" charset="0"/>
            </a:endParaRPr>
          </a:p>
          <a:p>
            <a:r>
              <a:rPr lang="es-ES" sz="2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T.inspiratorio</a:t>
            </a:r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1 </a:t>
            </a:r>
            <a:r>
              <a:rPr lang="es-ES" sz="2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seg</a:t>
            </a:r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r>
              <a:rPr lang="es-ES" sz="2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Vt</a:t>
            </a:r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500-600 ml (6-8 ml/kg) (expansión tórax).</a:t>
            </a:r>
          </a:p>
          <a:p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Fi O2 100%.</a:t>
            </a:r>
            <a:endParaRPr lang="es-ES" sz="20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289215" y="3429000"/>
            <a:ext cx="3384376" cy="175432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En caso de fuga excesiva por la mascarilla durante las </a:t>
            </a:r>
            <a:r>
              <a:rPr lang="es-ES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comresiones</a:t>
            </a:r>
            <a:r>
              <a:rPr lang="es-E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, que llevaría a una </a:t>
            </a:r>
            <a:r>
              <a:rPr lang="es-ES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ventilaciónpulmonar</a:t>
            </a:r>
            <a:r>
              <a:rPr lang="es-E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insuficiente, se hará la relación 30:2</a:t>
            </a:r>
            <a:endParaRPr lang="es-E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8" name="7 Conector angular"/>
          <p:cNvCxnSpPr/>
          <p:nvPr/>
        </p:nvCxnSpPr>
        <p:spPr>
          <a:xfrm rot="16200000" flipH="1">
            <a:off x="6786246" y="2978950"/>
            <a:ext cx="648072" cy="252028"/>
          </a:xfrm>
          <a:prstGeom prst="bentConnector3">
            <a:avLst>
              <a:gd name="adj1" fmla="val 50000"/>
            </a:avLst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63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79512"/>
          </a:xfrm>
        </p:spPr>
        <p:txBody>
          <a:bodyPr>
            <a:noAutofit/>
          </a:bodyPr>
          <a:lstStyle/>
          <a:p>
            <a:pPr algn="ctr"/>
            <a:r>
              <a:rPr lang="es-ES" sz="7200" b="1" u="sng" dirty="0" smtClean="0">
                <a:latin typeface="Comic Sans MS" pitchFamily="66" charset="0"/>
              </a:rPr>
              <a:t>SVB</a:t>
            </a:r>
            <a:endParaRPr lang="es-ES" sz="7200" b="1" u="sng" dirty="0"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1340768"/>
            <a:ext cx="2448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4  minutos</a:t>
            </a:r>
            <a:endParaRPr lang="es-ES" sz="4400" b="1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483768" y="2708920"/>
            <a:ext cx="43204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IDENTIFICAR</a:t>
            </a:r>
          </a:p>
          <a:p>
            <a:pPr algn="ctr"/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ALERTAR</a:t>
            </a:r>
          </a:p>
          <a:p>
            <a:pPr algn="ctr"/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RCP</a:t>
            </a:r>
          </a:p>
          <a:p>
            <a:pPr algn="ctr"/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DESFIBRILAR</a:t>
            </a:r>
            <a:endParaRPr lang="es-ES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4060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u="sng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Capnografía</a:t>
            </a:r>
            <a:r>
              <a:rPr lang="es-ES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con forma </a:t>
            </a:r>
            <a:br>
              <a:rPr lang="es-ES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es-ES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de onda</a:t>
            </a:r>
            <a:endParaRPr lang="es-ES" u="sng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00808"/>
            <a:ext cx="7239000" cy="4846320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CONFIRMA colocación TET</a:t>
            </a:r>
            <a:r>
              <a:rPr lang="es-ES" b="1" dirty="0" smtClean="0">
                <a:solidFill>
                  <a:schemeClr val="accent4"/>
                </a:solidFill>
                <a:latin typeface="Comic Sans MS" pitchFamily="66" charset="0"/>
              </a:rPr>
              <a:t>.</a:t>
            </a: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MONITORIZA VENTILACIÓN</a:t>
            </a:r>
            <a:r>
              <a:rPr lang="es-ES" sz="1700" dirty="0" smtClean="0">
                <a:solidFill>
                  <a:schemeClr val="accent4"/>
                </a:solidFill>
                <a:latin typeface="Comic Sans MS" pitchFamily="66" charset="0"/>
              </a:rPr>
              <a:t>, evita hiperventilación.</a:t>
            </a: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MONITORIZA CALIDAD COMPRESIONES</a:t>
            </a:r>
            <a:r>
              <a:rPr lang="es-ES" dirty="0" smtClean="0">
                <a:solidFill>
                  <a:schemeClr val="accent4"/>
                </a:solidFill>
                <a:latin typeface="Comic Sans MS" pitchFamily="66" charset="0"/>
              </a:rPr>
              <a:t>, </a:t>
            </a:r>
            <a:r>
              <a:rPr lang="es-ES" sz="1700" dirty="0" smtClean="0">
                <a:solidFill>
                  <a:schemeClr val="accent4"/>
                </a:solidFill>
                <a:latin typeface="Comic Sans MS" pitchFamily="66" charset="0"/>
              </a:rPr>
              <a:t>un aumento EtCO2 se asocia a mayor profundidad compresiones. </a:t>
            </a: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IDENTIFICA RCE</a:t>
            </a:r>
            <a:r>
              <a:rPr lang="es-ES" dirty="0" smtClean="0">
                <a:solidFill>
                  <a:schemeClr val="accent4"/>
                </a:solidFill>
                <a:latin typeface="Comic Sans MS" pitchFamily="66" charset="0"/>
              </a:rPr>
              <a:t>. </a:t>
            </a:r>
            <a:r>
              <a:rPr lang="es-ES" sz="1700" dirty="0" smtClean="0">
                <a:solidFill>
                  <a:schemeClr val="accent4"/>
                </a:solidFill>
                <a:latin typeface="Comic Sans MS" pitchFamily="66" charset="0"/>
              </a:rPr>
              <a:t>(no administrar adrenalina o si duda hacerlo en el siguiente ciclo).</a:t>
            </a: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Valores bajos EtCO2 = mal pronóstico.</a:t>
            </a:r>
          </a:p>
          <a:p>
            <a:endParaRPr lang="es-ES" dirty="0">
              <a:solidFill>
                <a:schemeClr val="accent4"/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4"/>
                </a:solidFill>
                <a:latin typeface="Comic Sans MS" pitchFamily="66" charset="0"/>
              </a:rPr>
              <a:t>NO CONSIDERAR VALOR EtCO2 COMO ÚNICO PARA CONFIRMAR RCE o SUSPENDER RCP.</a:t>
            </a:r>
            <a:endParaRPr lang="es-ES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52805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91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698336"/>
          </a:xfrm>
        </p:spPr>
        <p:txBody>
          <a:bodyPr/>
          <a:lstStyle/>
          <a:p>
            <a:pPr algn="ctr"/>
            <a:r>
              <a:rPr lang="es-E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monitor</a:t>
            </a:r>
            <a:endParaRPr lang="es-E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7239000" cy="5186976"/>
          </a:xfrm>
        </p:spPr>
        <p:txBody>
          <a:bodyPr/>
          <a:lstStyle/>
          <a:p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MONOFÁSICO (360J): corriente unipolar.</a:t>
            </a:r>
          </a:p>
          <a:p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BIFÁSICO (150-200 J): 2corriente va y vuelve2.</a:t>
            </a:r>
          </a:p>
          <a:p>
            <a:pPr marL="0" indent="0">
              <a:buNone/>
            </a:pPr>
            <a:endParaRPr lang="es-ES" b="1" dirty="0" smtClean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4"/>
                </a:solidFill>
                <a:latin typeface="Comic Sans MS" pitchFamily="66" charset="0"/>
              </a:rPr>
              <a:t>SI FV refractaria: parches ANT-POST</a:t>
            </a: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.</a:t>
            </a:r>
          </a:p>
          <a:p>
            <a:endParaRPr lang="es-ES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DEMORA entre cese compresiones y descarga: 5-10 </a:t>
            </a:r>
            <a:r>
              <a:rPr lang="es-E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seg</a:t>
            </a: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81128"/>
            <a:ext cx="1797050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0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CONSIDERACIONES CON EL DEA Y/O DSF MANUAL</a:t>
            </a:r>
            <a:endParaRPr lang="es-ES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844824"/>
            <a:ext cx="7715200" cy="4699904"/>
          </a:xfrm>
        </p:spPr>
        <p:txBody>
          <a:bodyPr>
            <a:normAutofit fontScale="92500"/>
          </a:bodyPr>
          <a:lstStyle/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Usar </a:t>
            </a:r>
            <a:r>
              <a:rPr lang="es-ES" b="1" dirty="0" smtClean="0">
                <a:solidFill>
                  <a:schemeClr val="accent4"/>
                </a:solidFill>
                <a:latin typeface="Comic Sans MS" pitchFamily="66" charset="0"/>
              </a:rPr>
              <a:t>parches adhesivos 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dotados con gel conductor. (No suero ni gel ultrasonidos). No gel sobre las palas (riesgo de quemaduras, arco voltaico).</a:t>
            </a:r>
          </a:p>
          <a:p>
            <a:r>
              <a:rPr lang="es-ES" b="1" dirty="0" smtClean="0">
                <a:solidFill>
                  <a:schemeClr val="accent4"/>
                </a:solidFill>
                <a:latin typeface="Comic Sans MS" pitchFamily="66" charset="0"/>
              </a:rPr>
              <a:t>Secar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el pecho.</a:t>
            </a:r>
          </a:p>
          <a:p>
            <a:r>
              <a:rPr lang="es-ES" b="1" dirty="0" smtClean="0">
                <a:solidFill>
                  <a:schemeClr val="accent4"/>
                </a:solidFill>
                <a:latin typeface="Comic Sans MS" pitchFamily="66" charset="0"/>
              </a:rPr>
              <a:t>Rasurar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pecho.</a:t>
            </a:r>
          </a:p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Retirar </a:t>
            </a:r>
            <a:r>
              <a:rPr lang="es-ES" b="1" dirty="0" smtClean="0">
                <a:solidFill>
                  <a:schemeClr val="accent4"/>
                </a:solidFill>
                <a:latin typeface="Comic Sans MS" pitchFamily="66" charset="0"/>
              </a:rPr>
              <a:t>parches u apósitos 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(riesgo quemaduras).</a:t>
            </a:r>
          </a:p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Distancia de </a:t>
            </a:r>
            <a:r>
              <a:rPr lang="es-ES" b="1" dirty="0" smtClean="0">
                <a:solidFill>
                  <a:schemeClr val="accent4"/>
                </a:solidFill>
                <a:latin typeface="Comic Sans MS" pitchFamily="66" charset="0"/>
              </a:rPr>
              <a:t>marcapasos a 10 cm.</a:t>
            </a:r>
          </a:p>
          <a:p>
            <a:r>
              <a:rPr lang="es-ES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Reirar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s-ES" b="1" dirty="0" smtClean="0">
                <a:solidFill>
                  <a:schemeClr val="accent4"/>
                </a:solidFill>
                <a:latin typeface="Comic Sans MS" pitchFamily="66" charset="0"/>
              </a:rPr>
              <a:t>joyas </a:t>
            </a:r>
          </a:p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Respecto al </a:t>
            </a:r>
            <a:r>
              <a:rPr lang="es-ES" b="1" dirty="0" smtClean="0">
                <a:solidFill>
                  <a:schemeClr val="accent4"/>
                </a:solidFill>
                <a:latin typeface="Comic Sans MS" pitchFamily="66" charset="0"/>
              </a:rPr>
              <a:t>oxígeno: retirarlo a 1m 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del paciente. No riesgo si intubado o mascarilla </a:t>
            </a:r>
            <a:r>
              <a:rPr lang="es-ES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laringea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es-ES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41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626328"/>
          </a:xfrm>
        </p:spPr>
        <p:txBody>
          <a:bodyPr/>
          <a:lstStyle/>
          <a:p>
            <a:pPr algn="ctr"/>
            <a:r>
              <a:rPr lang="es-E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ACCESO VASCULAR</a:t>
            </a:r>
            <a:endParaRPr lang="es-E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7239000" cy="5114968"/>
          </a:xfrm>
        </p:spPr>
        <p:txBody>
          <a:bodyPr/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1ª opción:  </a:t>
            </a:r>
            <a:r>
              <a:rPr lang="es-ES" b="1" dirty="0" smtClean="0">
                <a:solidFill>
                  <a:schemeClr val="accent4"/>
                </a:solidFill>
                <a:latin typeface="Comic Sans MS" pitchFamily="66" charset="0"/>
              </a:rPr>
              <a:t>VÍA PERIFÉRICA </a:t>
            </a:r>
            <a:r>
              <a:rPr lang="es-ES" sz="1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(administrar fármaco seguido de bolo 10-20 ml SSF y elevación extremidad). </a:t>
            </a:r>
            <a:r>
              <a:rPr lang="es-ES" sz="2400" b="1" dirty="0" smtClean="0">
                <a:solidFill>
                  <a:schemeClr val="accent4"/>
                </a:solidFill>
                <a:latin typeface="Comic Sans MS" pitchFamily="66" charset="0"/>
              </a:rPr>
              <a:t>(90 SEG)</a:t>
            </a: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2ª opción: </a:t>
            </a:r>
            <a:r>
              <a:rPr lang="es-ES" b="1" dirty="0" smtClean="0">
                <a:solidFill>
                  <a:schemeClr val="accent4"/>
                </a:solidFill>
                <a:latin typeface="Comic Sans MS" pitchFamily="66" charset="0"/>
              </a:rPr>
              <a:t>VÍA INTRAÓSEA </a:t>
            </a:r>
            <a:r>
              <a:rPr lang="es-ES" sz="1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(administración mismos fármacos y líquidos que </a:t>
            </a:r>
            <a:r>
              <a:rPr lang="es-ES" sz="16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i.v</a:t>
            </a:r>
            <a:r>
              <a:rPr lang="es-ES" sz="1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.)</a:t>
            </a:r>
          </a:p>
          <a:p>
            <a:r>
              <a:rPr lang="es-ES" b="1" dirty="0" smtClean="0">
                <a:solidFill>
                  <a:schemeClr val="accent4"/>
                </a:solidFill>
                <a:latin typeface="Comic Sans MS" pitchFamily="66" charset="0"/>
              </a:rPr>
              <a:t>VÍA ENDOTRAQUEAL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: si aún no tenemos acceso </a:t>
            </a:r>
            <a:r>
              <a:rPr lang="es-ES" sz="1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(dosis 2-3 veces superior a la </a:t>
            </a:r>
            <a:r>
              <a:rPr lang="es-ES" sz="16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i.v</a:t>
            </a:r>
            <a:r>
              <a:rPr lang="es-ES" sz="1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 disuelto en 10 ml SSF)</a:t>
            </a:r>
          </a:p>
          <a:p>
            <a:endParaRPr lang="es-ES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4"/>
                </a:solidFill>
                <a:latin typeface="Comic Sans MS" pitchFamily="66" charset="0"/>
              </a:rPr>
              <a:t>VÍA CENTRAL 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(si ninguna de las anteriores o alta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experiecia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).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95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>
                <a:latin typeface="Comic Sans MS" pitchFamily="66" charset="0"/>
              </a:rPr>
              <a:t>Contraindicaciones</a:t>
            </a:r>
            <a:br>
              <a:rPr lang="es-ES" dirty="0" smtClean="0">
                <a:latin typeface="Comic Sans MS" pitchFamily="66" charset="0"/>
              </a:rPr>
            </a:br>
            <a:r>
              <a:rPr lang="es-ES" dirty="0" smtClean="0">
                <a:latin typeface="Comic Sans MS" pitchFamily="66" charset="0"/>
              </a:rPr>
              <a:t> vía </a:t>
            </a:r>
            <a:r>
              <a:rPr lang="es-ES" dirty="0" err="1" smtClean="0">
                <a:latin typeface="Comic Sans MS" pitchFamily="66" charset="0"/>
              </a:rPr>
              <a:t>i.o</a:t>
            </a:r>
            <a:r>
              <a:rPr lang="es-ES" dirty="0" smtClean="0">
                <a:latin typeface="Comic Sans MS" pitchFamily="66" charset="0"/>
              </a:rPr>
              <a:t>.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16832"/>
            <a:ext cx="7239000" cy="2179624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FRACTURA DEL HUESO.</a:t>
            </a: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INFECCIÓN U OSTEOMIELITIS.</a:t>
            </a: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QUEMADURA DE LA EXTREMIDAD.</a:t>
            </a: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OSTEOGÉNESIS IMPERFECTA.</a:t>
            </a: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EXTREMIDAD CON INTERRUPCIÓN VASCULAR (EEII con trauma abdominal).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83568" y="4653136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4"/>
                </a:solidFill>
                <a:latin typeface="Comic Sans MS" pitchFamily="66" charset="0"/>
              </a:rPr>
              <a:t>LOCALIZACIÓN:</a:t>
            </a:r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Cabeza humeral. Tibia proximal. Tibia distal. </a:t>
            </a:r>
            <a:endParaRPr lang="es-ES" sz="2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1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>
                <a:latin typeface="Comic Sans MS" pitchFamily="66" charset="0"/>
              </a:rPr>
              <a:t>Posibles localizaciones vía </a:t>
            </a:r>
            <a:r>
              <a:rPr lang="es-ES" dirty="0" err="1" smtClean="0">
                <a:latin typeface="Comic Sans MS" pitchFamily="66" charset="0"/>
              </a:rPr>
              <a:t>intraósea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- </a:t>
            </a:r>
            <a:r>
              <a:rPr lang="es-ES" b="1" dirty="0" smtClean="0">
                <a:solidFill>
                  <a:schemeClr val="accent4"/>
                </a:solidFill>
                <a:latin typeface="Comic Sans MS" pitchFamily="66" charset="0"/>
              </a:rPr>
              <a:t>Cara </a:t>
            </a:r>
            <a:r>
              <a:rPr lang="es-ES" b="1" dirty="0">
                <a:solidFill>
                  <a:schemeClr val="accent4"/>
                </a:solidFill>
                <a:latin typeface="Comic Sans MS" pitchFamily="66" charset="0"/>
              </a:rPr>
              <a:t>lateral del fémur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, 2-3 cm por encima del cóndilo lateral.</a:t>
            </a:r>
          </a:p>
          <a:p>
            <a:pPr algn="just"/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– </a:t>
            </a:r>
            <a:r>
              <a:rPr lang="es-ES" b="1" dirty="0">
                <a:solidFill>
                  <a:schemeClr val="accent4"/>
                </a:solidFill>
                <a:latin typeface="Comic Sans MS" pitchFamily="66" charset="0"/>
              </a:rPr>
              <a:t>Cara anterior de la cabeza </a:t>
            </a:r>
            <a:r>
              <a:rPr lang="es-ES" b="1" dirty="0" smtClean="0">
                <a:solidFill>
                  <a:schemeClr val="accent4"/>
                </a:solidFill>
                <a:latin typeface="Comic Sans MS" pitchFamily="66" charset="0"/>
              </a:rPr>
              <a:t>humeral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algn="just"/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– </a:t>
            </a:r>
            <a:r>
              <a:rPr lang="es-ES" b="1" dirty="0">
                <a:solidFill>
                  <a:schemeClr val="accent4"/>
                </a:solidFill>
                <a:latin typeface="Comic Sans MS" pitchFamily="66" charset="0"/>
              </a:rPr>
              <a:t>Cresta ilíaca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: parte anterior de la espina ilíaca.</a:t>
            </a:r>
          </a:p>
          <a:p>
            <a:pPr algn="just"/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– </a:t>
            </a:r>
            <a:r>
              <a:rPr lang="es-ES" b="1" dirty="0">
                <a:solidFill>
                  <a:schemeClr val="accent4"/>
                </a:solidFill>
                <a:latin typeface="Comic Sans MS" pitchFamily="66" charset="0"/>
              </a:rPr>
              <a:t>Esternón: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solo en mayores de 3 años y siempre que el paciente no esté en parada cardiorrespiratoria.</a:t>
            </a:r>
          </a:p>
          <a:p>
            <a:pPr algn="just"/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– </a:t>
            </a:r>
            <a:r>
              <a:rPr lang="es-ES" b="1" dirty="0">
                <a:solidFill>
                  <a:schemeClr val="accent4"/>
                </a:solidFill>
                <a:latin typeface="Comic Sans MS" pitchFamily="66" charset="0"/>
              </a:rPr>
              <a:t>Radio distal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, en la cara opuesta a la arteria radial.</a:t>
            </a:r>
          </a:p>
          <a:p>
            <a:pPr algn="just"/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– </a:t>
            </a:r>
            <a:r>
              <a:rPr lang="es-ES" b="1" dirty="0">
                <a:solidFill>
                  <a:schemeClr val="accent4"/>
                </a:solidFill>
                <a:latin typeface="Comic Sans MS" pitchFamily="66" charset="0"/>
              </a:rPr>
              <a:t>Cúbito </a:t>
            </a:r>
            <a:r>
              <a:rPr lang="es-ES" b="1" dirty="0" smtClean="0">
                <a:solidFill>
                  <a:schemeClr val="accent4"/>
                </a:solidFill>
                <a:latin typeface="Comic Sans MS" pitchFamily="66" charset="0"/>
              </a:rPr>
              <a:t>distal</a:t>
            </a:r>
            <a:r>
              <a:rPr lang="es-ES" dirty="0" smtClean="0"/>
              <a:t>.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036842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16632"/>
            <a:ext cx="7239000" cy="770344"/>
          </a:xfrm>
        </p:spPr>
        <p:txBody>
          <a:bodyPr/>
          <a:lstStyle/>
          <a:p>
            <a:pPr algn="ctr"/>
            <a:r>
              <a:rPr lang="es-ES" u="sng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Ritmos </a:t>
            </a:r>
            <a:r>
              <a:rPr lang="es-ES" u="sng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desfibrilables</a:t>
            </a:r>
            <a:endParaRPr lang="es-ES" u="sng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12776"/>
            <a:ext cx="7776864" cy="532859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s-ES" sz="4000" b="1" dirty="0" smtClean="0">
                <a:solidFill>
                  <a:schemeClr val="accent4"/>
                </a:solidFill>
                <a:latin typeface="Comic Sans MS" pitchFamily="66" charset="0"/>
              </a:rPr>
              <a:t>FV y TVSP</a:t>
            </a:r>
            <a:r>
              <a:rPr lang="es-ES" b="1" dirty="0" smtClean="0">
                <a:solidFill>
                  <a:schemeClr val="accent3"/>
                </a:solidFill>
                <a:latin typeface="Comic Sans MS" pitchFamily="66" charset="0"/>
              </a:rPr>
              <a:t>.</a:t>
            </a:r>
          </a:p>
          <a:p>
            <a:pPr marL="0" indent="0" algn="ctr">
              <a:buNone/>
            </a:pPr>
            <a:endParaRPr lang="es-ES" b="1" dirty="0" smtClean="0">
              <a:solidFill>
                <a:schemeClr val="accent3"/>
              </a:solidFill>
              <a:latin typeface="Comic Sans MS" pitchFamily="66" charset="0"/>
            </a:endParaRPr>
          </a:p>
          <a:p>
            <a:r>
              <a:rPr lang="es-ES" sz="29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Si </a:t>
            </a:r>
            <a:r>
              <a:rPr lang="es-ES" sz="2900" b="1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FV inicial presenciada</a:t>
            </a:r>
            <a:r>
              <a:rPr lang="es-ES" sz="29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: hasta </a:t>
            </a:r>
            <a:r>
              <a:rPr lang="es-ES" sz="2900" b="1" dirty="0" smtClean="0">
                <a:solidFill>
                  <a:schemeClr val="accent3"/>
                </a:solidFill>
                <a:latin typeface="Comic Sans MS" pitchFamily="66" charset="0"/>
              </a:rPr>
              <a:t>3 descargas consecutivas</a:t>
            </a:r>
            <a:r>
              <a:rPr lang="es-ES" sz="29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comprobando ritmo. (En el algoritmo contaría como la 1ª).</a:t>
            </a:r>
          </a:p>
          <a:p>
            <a:endParaRPr lang="es-ES" sz="29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sz="29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SECUENCIA: Descarga-masaje-comprobar-…</a:t>
            </a:r>
          </a:p>
          <a:p>
            <a:pPr marL="0" indent="0">
              <a:buNone/>
            </a:pPr>
            <a:endParaRPr lang="es-ES" sz="29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sz="2900" b="1" dirty="0" smtClean="0">
                <a:solidFill>
                  <a:schemeClr val="accent3"/>
                </a:solidFill>
                <a:latin typeface="Comic Sans MS" pitchFamily="66" charset="0"/>
              </a:rPr>
              <a:t>1 mg de ADREALINA y 300 mg AMIODARONA </a:t>
            </a:r>
            <a:r>
              <a:rPr lang="es-ES" sz="29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tras 3ª descarga.</a:t>
            </a:r>
          </a:p>
          <a:p>
            <a:r>
              <a:rPr lang="es-ES" sz="2900" b="1" dirty="0" smtClean="0">
                <a:solidFill>
                  <a:schemeClr val="accent3"/>
                </a:solidFill>
                <a:latin typeface="Comic Sans MS" pitchFamily="66" charset="0"/>
              </a:rPr>
              <a:t>1mg ADRENALINA y 150 mg AMIODARONA </a:t>
            </a:r>
            <a:r>
              <a:rPr lang="es-ES" sz="29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tras 5ª descarga</a:t>
            </a:r>
            <a:r>
              <a:rPr lang="es-ES" sz="2900" b="1" dirty="0" smtClean="0">
                <a:solidFill>
                  <a:schemeClr val="accent3"/>
                </a:solidFill>
                <a:latin typeface="Comic Sans MS" pitchFamily="66" charset="0"/>
              </a:rPr>
              <a:t>.</a:t>
            </a:r>
          </a:p>
          <a:p>
            <a:r>
              <a:rPr lang="es-ES" sz="29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(Adrenalina 1mg / 3-5 min).</a:t>
            </a:r>
          </a:p>
          <a:p>
            <a:pPr marL="0" indent="0">
              <a:buNone/>
            </a:pPr>
            <a:endParaRPr lang="es-ES" sz="29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sz="29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Si duda FV fina/asistolia: NO DESFIBRILAR.</a:t>
            </a:r>
          </a:p>
          <a:p>
            <a:pPr marL="0" indent="0">
              <a:buNone/>
            </a:pPr>
            <a:endParaRPr lang="es-ES" sz="29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sz="29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Considerar aumentar </a:t>
            </a:r>
            <a:r>
              <a:rPr lang="es-ES" sz="29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Energia</a:t>
            </a:r>
            <a:r>
              <a:rPr lang="es-ES" sz="29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descarga si FV refractaria.</a:t>
            </a:r>
          </a:p>
        </p:txBody>
      </p:sp>
    </p:spTree>
    <p:extLst>
      <p:ext uri="{BB962C8B-B14F-4D97-AF65-F5344CB8AC3E}">
        <p14:creationId xmlns:p14="http://schemas.microsoft.com/office/powerpoint/2010/main" val="109717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689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699792" y="4405754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1 mg</a:t>
            </a:r>
            <a:endParaRPr lang="es-E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89086"/>
            <a:ext cx="936104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343563"/>
            <a:ext cx="86489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951820" y="5742548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300mg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4644008" y="5742548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150mg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2663788" y="6211669"/>
            <a:ext cx="1512168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92D050"/>
                </a:solidFill>
              </a:rPr>
              <a:t>Lidocaína 100 mg</a:t>
            </a:r>
            <a:endParaRPr lang="es-ES" b="1" dirty="0">
              <a:solidFill>
                <a:srgbClr val="92D05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372291" y="6211669"/>
            <a:ext cx="1512168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92D050"/>
                </a:solidFill>
              </a:rPr>
              <a:t>Lidocaína 50 mg</a:t>
            </a:r>
            <a:endParaRPr lang="es-ES" b="1" dirty="0">
              <a:solidFill>
                <a:srgbClr val="92D05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9512" y="2896314"/>
            <a:ext cx="838944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7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AMIODARONA : ANTIARRÍTMICO CLASE III</a:t>
            </a:r>
          </a:p>
          <a:p>
            <a:r>
              <a:rPr lang="es-ES" sz="27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LIDOCAÍNA: ANTIARRÍTMICO CLASE </a:t>
            </a:r>
            <a:r>
              <a:rPr lang="es-ES" sz="27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Ib</a:t>
            </a:r>
            <a:endParaRPr lang="es-ES" sz="27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444208" y="6350168"/>
            <a:ext cx="223224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92D050"/>
                </a:solidFill>
                <a:latin typeface="Comic Sans MS" pitchFamily="66" charset="0"/>
              </a:rPr>
              <a:t>1 – 1,5 mg/kg</a:t>
            </a:r>
            <a:endParaRPr lang="es-ES" b="1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898684" y="6373521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ó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591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7776864" cy="4846320"/>
          </a:xfrm>
        </p:spPr>
        <p:txBody>
          <a:bodyPr/>
          <a:lstStyle/>
          <a:p>
            <a:pPr algn="ctr"/>
            <a:r>
              <a:rPr lang="es-ES" sz="4000" b="1" dirty="0" smtClean="0">
                <a:solidFill>
                  <a:schemeClr val="accent4"/>
                </a:solidFill>
                <a:latin typeface="Comic Sans MS" pitchFamily="66" charset="0"/>
              </a:rPr>
              <a:t>ASISTOLIA / AESP</a:t>
            </a:r>
            <a:r>
              <a:rPr lang="es-ES" sz="4000" b="1" dirty="0" smtClean="0">
                <a:solidFill>
                  <a:schemeClr val="accent4"/>
                </a:solidFill>
              </a:rPr>
              <a:t>.</a:t>
            </a:r>
          </a:p>
          <a:p>
            <a:pPr marL="0" indent="0" algn="ctr">
              <a:buNone/>
            </a:pPr>
            <a:endParaRPr lang="es-ES" sz="4000" b="1" dirty="0" smtClean="0">
              <a:solidFill>
                <a:schemeClr val="accent4"/>
              </a:solidFill>
            </a:endParaRPr>
          </a:p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ADRENALINA 1 mg 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en cuanto exista acceso.</a:t>
            </a:r>
          </a:p>
          <a:p>
            <a:endParaRPr lang="es-ES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116632"/>
            <a:ext cx="7239000" cy="770344"/>
          </a:xfrm>
        </p:spPr>
        <p:txBody>
          <a:bodyPr>
            <a:normAutofit fontScale="90000"/>
          </a:bodyPr>
          <a:lstStyle/>
          <a:p>
            <a:pPr algn="ctr"/>
            <a:r>
              <a:rPr lang="es-ES" u="sng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Ritmos no </a:t>
            </a:r>
            <a:r>
              <a:rPr lang="es-ES" u="sng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desfibrilables</a:t>
            </a:r>
            <a:endParaRPr lang="es-ES" u="sng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29000"/>
            <a:ext cx="655272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07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7239000" cy="914360"/>
          </a:xfrm>
        </p:spPr>
        <p:txBody>
          <a:bodyPr>
            <a:normAutofit/>
          </a:bodyPr>
          <a:lstStyle/>
          <a:p>
            <a:pPr algn="ctr"/>
            <a:r>
              <a:rPr lang="es-ES" sz="4400" u="sng" dirty="0" smtClean="0">
                <a:latin typeface="Comic Sans MS" pitchFamily="66" charset="0"/>
              </a:rPr>
              <a:t>4 h – 4 t</a:t>
            </a:r>
            <a:endParaRPr lang="es-ES" sz="4400" u="sng" dirty="0">
              <a:latin typeface="Comic Sans MS" pitchFamily="66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562521"/>
              </p:ext>
            </p:extLst>
          </p:nvPr>
        </p:nvGraphicFramePr>
        <p:xfrm>
          <a:off x="395536" y="1556792"/>
          <a:ext cx="7488832" cy="3672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3744416"/>
              </a:tblGrid>
              <a:tr h="652881">
                <a:tc>
                  <a:txBody>
                    <a:bodyPr/>
                    <a:lstStyle/>
                    <a:p>
                      <a:pPr algn="ctr"/>
                      <a:r>
                        <a:rPr lang="es-ES" sz="3600" dirty="0" smtClean="0">
                          <a:solidFill>
                            <a:schemeClr val="accent4"/>
                          </a:solidFill>
                          <a:latin typeface="Comic Sans MS" pitchFamily="66" charset="0"/>
                        </a:rPr>
                        <a:t>4H</a:t>
                      </a:r>
                      <a:endParaRPr lang="es-ES" sz="3600" dirty="0">
                        <a:solidFill>
                          <a:schemeClr val="accent4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600" dirty="0" smtClean="0">
                          <a:solidFill>
                            <a:schemeClr val="accent4"/>
                          </a:solidFill>
                          <a:latin typeface="Comic Sans MS" pitchFamily="66" charset="0"/>
                        </a:rPr>
                        <a:t>4T</a:t>
                      </a:r>
                      <a:endParaRPr lang="es-ES" sz="3600" dirty="0">
                        <a:solidFill>
                          <a:schemeClr val="accent4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067564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latin typeface="Comic Sans MS" pitchFamily="66" charset="0"/>
                        </a:rPr>
                        <a:t>HIPOXIA</a:t>
                      </a:r>
                      <a:endParaRPr lang="es-ES" sz="20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latin typeface="Comic Sans MS" pitchFamily="66" charset="0"/>
                        </a:rPr>
                        <a:t>TROMBOSIS</a:t>
                      </a:r>
                      <a:r>
                        <a:rPr lang="es-ES" sz="2000" b="1" baseline="0" dirty="0" smtClean="0">
                          <a:latin typeface="Comic Sans MS" pitchFamily="66" charset="0"/>
                        </a:rPr>
                        <a:t> CORO-PULMONAR</a:t>
                      </a:r>
                      <a:endParaRPr lang="es-ES" sz="20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18509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latin typeface="Comic Sans MS" pitchFamily="66" charset="0"/>
                        </a:rPr>
                        <a:t>HIPOVOLEMIA</a:t>
                      </a:r>
                      <a:endParaRPr lang="es-ES" sz="20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latin typeface="Comic Sans MS" pitchFamily="66" charset="0"/>
                        </a:rPr>
                        <a:t>NEUMOTÓRAX A TENSIÓN</a:t>
                      </a:r>
                      <a:endParaRPr lang="es-ES" sz="20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715061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latin typeface="Comic Sans MS" pitchFamily="66" charset="0"/>
                        </a:rPr>
                        <a:t>HIPO/HIPER-POTASEMIA</a:t>
                      </a:r>
                      <a:endParaRPr lang="es-ES" sz="20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latin typeface="Comic Sans MS" pitchFamily="66" charset="0"/>
                        </a:rPr>
                        <a:t>TAPONAMIENTO CARDIACO</a:t>
                      </a:r>
                      <a:endParaRPr lang="es-ES" sz="20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18509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latin typeface="Comic Sans MS" pitchFamily="66" charset="0"/>
                        </a:rPr>
                        <a:t>HIPO/</a:t>
                      </a:r>
                      <a:r>
                        <a:rPr lang="es-ES" sz="2000" b="1" u="sng" dirty="0" smtClean="0">
                          <a:solidFill>
                            <a:schemeClr val="accent4"/>
                          </a:solidFill>
                          <a:latin typeface="Comic Sans MS" pitchFamily="66" charset="0"/>
                        </a:rPr>
                        <a:t>HIPERTERMIA</a:t>
                      </a:r>
                      <a:endParaRPr lang="es-ES" sz="2000" b="1" u="sng" dirty="0">
                        <a:solidFill>
                          <a:schemeClr val="accent4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latin typeface="Comic Sans MS" pitchFamily="66" charset="0"/>
                        </a:rPr>
                        <a:t>TÓXICOS</a:t>
                      </a:r>
                      <a:endParaRPr lang="es-ES" sz="20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467544" y="5517232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Considerar el uso de la </a:t>
            </a:r>
            <a:r>
              <a:rPr lang="es-ES" sz="2800" b="1" dirty="0" smtClean="0">
                <a:solidFill>
                  <a:schemeClr val="accent4"/>
                </a:solidFill>
                <a:latin typeface="Comic Sans MS" pitchFamily="66" charset="0"/>
              </a:rPr>
              <a:t>ECOGRAFÍA </a:t>
            </a:r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para identificar las causas reversibles. </a:t>
            </a:r>
            <a:endParaRPr lang="es-ES" sz="28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15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u="sng" dirty="0" smtClean="0">
                <a:latin typeface="Comic Sans MS" pitchFamily="66" charset="0"/>
              </a:rPr>
              <a:t>SVA</a:t>
            </a:r>
            <a:endParaRPr lang="es-ES" sz="7200" u="sng" dirty="0"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1340768"/>
            <a:ext cx="2448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8</a:t>
            </a:r>
            <a:r>
              <a:rPr lang="es-ES" sz="44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minutos</a:t>
            </a:r>
            <a:endParaRPr lang="es-ES" sz="4400" b="1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555776" y="2492896"/>
            <a:ext cx="51845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SUSTITUIR</a:t>
            </a:r>
          </a:p>
          <a:p>
            <a:pPr algn="ctr"/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RESTAURAR</a:t>
            </a:r>
          </a:p>
          <a:p>
            <a:pPr algn="ctr"/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PRESERVAR </a:t>
            </a:r>
          </a:p>
          <a:p>
            <a:pPr algn="ctr"/>
            <a:r>
              <a:rPr lang="es-ES" sz="32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l</a:t>
            </a:r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 CIRCULACIÓN órganos esenciales: </a:t>
            </a:r>
          </a:p>
          <a:p>
            <a:pPr algn="ctr"/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CORAZÓN y CEREBRO</a:t>
            </a:r>
            <a:endParaRPr lang="es-ES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9015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698336"/>
          </a:xfrm>
        </p:spPr>
        <p:txBody>
          <a:bodyPr/>
          <a:lstStyle/>
          <a:p>
            <a:pPr algn="ctr"/>
            <a:r>
              <a:rPr lang="es-ES" dirty="0" smtClean="0">
                <a:latin typeface="Comic Sans MS" pitchFamily="66" charset="0"/>
              </a:rPr>
              <a:t>Considerar durante </a:t>
            </a:r>
            <a:r>
              <a:rPr lang="es-ES" dirty="0" err="1" smtClean="0">
                <a:latin typeface="Comic Sans MS" pitchFamily="66" charset="0"/>
              </a:rPr>
              <a:t>sva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Angiografía coronaria percutánea.</a:t>
            </a:r>
          </a:p>
          <a:p>
            <a:pPr marL="0" indent="0">
              <a:buNone/>
            </a:pPr>
            <a:endParaRPr lang="es-ES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Compresiones torácicas mecánicas.</a:t>
            </a:r>
          </a:p>
          <a:p>
            <a:pPr marL="0" indent="0">
              <a:buNone/>
            </a:pPr>
            <a:endParaRPr lang="es-ES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RCP extracorpórea:</a:t>
            </a:r>
          </a:p>
          <a:p>
            <a:pPr lvl="2">
              <a:buFont typeface="Arial" pitchFamily="34" charset="0"/>
              <a:buChar char="•"/>
            </a:pPr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Cuando fallen SVA convencional.</a:t>
            </a:r>
          </a:p>
          <a:p>
            <a:pPr lvl="2">
              <a:buFont typeface="Arial" pitchFamily="34" charset="0"/>
              <a:buChar char="•"/>
            </a:pPr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Para facilitar intervenciones específicas (angiografía, intervención percutánea, </a:t>
            </a:r>
            <a:r>
              <a:rPr lang="es-ES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trombectomía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pulmonar, recalentamiento, tras parada por hipotermia).</a:t>
            </a:r>
          </a:p>
          <a:p>
            <a:pPr lvl="2">
              <a:buFont typeface="Arial" pitchFamily="34" charset="0"/>
              <a:buChar char="•"/>
            </a:pPr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En entornos donde esté disponible.</a:t>
            </a:r>
            <a:endParaRPr lang="es-ES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43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698336"/>
          </a:xfrm>
        </p:spPr>
        <p:txBody>
          <a:bodyPr/>
          <a:lstStyle/>
          <a:p>
            <a:pPr algn="ctr"/>
            <a:r>
              <a:rPr lang="es-ES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Arritmias </a:t>
            </a:r>
            <a:r>
              <a:rPr lang="es-ES" u="sng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periparada</a:t>
            </a:r>
            <a:endParaRPr lang="es-ES" u="sng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1556792"/>
            <a:ext cx="7416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 smtClean="0">
                <a:solidFill>
                  <a:schemeClr val="accent4"/>
                </a:solidFill>
                <a:latin typeface="Comic Sans MS" pitchFamily="66" charset="0"/>
              </a:rPr>
              <a:t>SIGNOS y SÍNTOMAS de INESTABILIDAD:</a:t>
            </a:r>
          </a:p>
          <a:p>
            <a:endParaRPr lang="es-ES" sz="2400" b="1" u="sng" dirty="0" smtClean="0">
              <a:solidFill>
                <a:schemeClr val="accent4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Tas &lt; 90 </a:t>
            </a:r>
            <a:r>
              <a:rPr lang="es-ES" sz="24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mmHg</a:t>
            </a:r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, shock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Síncope ó compromiso de conciencia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Insuficiencia cardiaca., EAP.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Dolor torácico (</a:t>
            </a:r>
            <a:r>
              <a:rPr lang="es-ES" sz="24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angor</a:t>
            </a:r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) o isquemia silente (ECG+).</a:t>
            </a:r>
            <a:endParaRPr lang="es-ES" sz="2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87524" y="5301208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4"/>
                </a:solidFill>
                <a:latin typeface="Comic Sans MS" pitchFamily="66" charset="0"/>
              </a:rPr>
              <a:t>CARDIOVERSIÓN ELÉCTRICA: sincronizar con la onda R.</a:t>
            </a:r>
            <a:endParaRPr lang="es-ES" sz="2400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sp>
        <p:nvSpPr>
          <p:cNvPr id="3" name="2 Flecha abajo"/>
          <p:cNvSpPr/>
          <p:nvPr/>
        </p:nvSpPr>
        <p:spPr>
          <a:xfrm>
            <a:off x="2915816" y="4365104"/>
            <a:ext cx="108012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256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7239000" cy="626328"/>
          </a:xfrm>
        </p:spPr>
        <p:txBody>
          <a:bodyPr>
            <a:normAutofit fontScale="90000"/>
          </a:bodyPr>
          <a:lstStyle/>
          <a:p>
            <a:pPr algn="ctr"/>
            <a:r>
              <a:rPr lang="es-ES" u="sng" dirty="0" smtClean="0">
                <a:latin typeface="Comic Sans MS" pitchFamily="66" charset="0"/>
              </a:rPr>
              <a:t>CARDIOVERSIÓN ELÉCTRICA</a:t>
            </a:r>
            <a:endParaRPr lang="es-ES" u="sng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4"/>
                </a:solidFill>
                <a:latin typeface="Comic Sans MS" pitchFamily="66" charset="0"/>
              </a:rPr>
              <a:t>FA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:  120-150 J (dosis máxima inicial)</a:t>
            </a:r>
          </a:p>
          <a:p>
            <a:r>
              <a:rPr lang="es-ES" b="1" dirty="0" smtClean="0">
                <a:solidFill>
                  <a:schemeClr val="accent4"/>
                </a:solidFill>
                <a:latin typeface="Comic Sans MS" pitchFamily="66" charset="0"/>
              </a:rPr>
              <a:t>FLUTTER / TPSV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:  70-120 J (dosis creciente).</a:t>
            </a:r>
          </a:p>
          <a:p>
            <a:r>
              <a:rPr lang="es-ES" b="1" dirty="0" smtClean="0">
                <a:solidFill>
                  <a:schemeClr val="accent4"/>
                </a:solidFill>
                <a:latin typeface="Comic Sans MS" pitchFamily="66" charset="0"/>
              </a:rPr>
              <a:t>TV CON PULSO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:  120-150 J (dosis creciente).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CVE REFRACTARIA: añadir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Amiodarona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300 mg en 10-20 min +/- 900 mg en 24h.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66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720080"/>
          </a:xfrm>
        </p:spPr>
        <p:txBody>
          <a:bodyPr>
            <a:normAutofit/>
          </a:bodyPr>
          <a:lstStyle/>
          <a:p>
            <a:pPr algn="ctr"/>
            <a:r>
              <a:rPr lang="es-E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itchFamily="66" charset="0"/>
              </a:rPr>
              <a:t>Contraindicaciones </a:t>
            </a:r>
            <a:r>
              <a:rPr lang="es-ES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itchFamily="66" charset="0"/>
              </a:rPr>
              <a:t>cve</a:t>
            </a:r>
            <a:endParaRPr lang="es-ES" dirty="0">
              <a:solidFill>
                <a:schemeClr val="accent1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7239000" cy="504296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Taquicardia de inicio y fin espontáneos, que no produzcan inestabilidad.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FA paroxística con episodios de corta duración.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Arritmia en la intoxicación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digitálica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 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FA o FLUTTER sin una correcta anticoagulación.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FA con múltiples recurrencias tras CV y a pesar de farmacoterapia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profiáctica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 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8758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770344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itchFamily="66" charset="0"/>
              </a:rPr>
              <a:t>COMPLICACIONES CVE</a:t>
            </a:r>
            <a:endParaRPr lang="es-ES" dirty="0">
              <a:solidFill>
                <a:schemeClr val="accent1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7571184" cy="4846320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Mortalidad &lt; 1%.</a:t>
            </a:r>
          </a:p>
          <a:p>
            <a:pPr marL="0" indent="0">
              <a:buNone/>
            </a:pPr>
            <a:endParaRPr lang="es-ES" sz="24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1-7% de embolismo en FA &gt; 48h sin ACO. 0,6% </a:t>
            </a:r>
            <a:r>
              <a:rPr lang="es-ES" sz="24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anticoagulados</a:t>
            </a:r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es-ES" sz="24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Inducción FA.</a:t>
            </a:r>
          </a:p>
          <a:p>
            <a:pPr marL="0" indent="0">
              <a:buNone/>
            </a:pPr>
            <a:endParaRPr lang="es-ES" sz="24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Agravamiento IC.</a:t>
            </a:r>
          </a:p>
          <a:p>
            <a:pPr marL="0" indent="0">
              <a:buNone/>
            </a:pPr>
            <a:endParaRPr lang="es-ES" sz="24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Aparición de otro tipo de arritmias.</a:t>
            </a:r>
          </a:p>
          <a:p>
            <a:pPr marL="0" indent="0">
              <a:buNone/>
            </a:pPr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</a:p>
          <a:p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Quemadura cutánea. </a:t>
            </a:r>
          </a:p>
          <a:p>
            <a:pPr marL="0" indent="0">
              <a:buNone/>
            </a:pPr>
            <a:endParaRPr lang="es-ES" sz="24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Depresión respiratoria.</a:t>
            </a:r>
            <a:r>
              <a:rPr lang="es-ES" sz="2400" dirty="0" smtClean="0"/>
              <a:t>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5743778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76672"/>
            <a:ext cx="7239000" cy="698336"/>
          </a:xfrm>
        </p:spPr>
        <p:txBody>
          <a:bodyPr/>
          <a:lstStyle/>
          <a:p>
            <a:pPr algn="ctr"/>
            <a:r>
              <a:rPr lang="es-ES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Sedo-analgesia</a:t>
            </a:r>
            <a:endParaRPr lang="es-ES" u="sng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SEDANTES:</a:t>
            </a:r>
          </a:p>
          <a:p>
            <a:pPr lvl="1">
              <a:buFont typeface="Arial" pitchFamily="34" charset="0"/>
              <a:buChar char="•"/>
            </a:pPr>
            <a:r>
              <a:rPr lang="es-ES" dirty="0" err="1" smtClean="0">
                <a:solidFill>
                  <a:schemeClr val="accent4"/>
                </a:solidFill>
              </a:rPr>
              <a:t>Midazolam</a:t>
            </a:r>
            <a:r>
              <a:rPr lang="es-ES" dirty="0" smtClean="0">
                <a:solidFill>
                  <a:schemeClr val="accent4"/>
                </a:solidFill>
              </a:rPr>
              <a:t> (0,1-0,2 mg/kg/iv).</a:t>
            </a:r>
          </a:p>
          <a:p>
            <a:pPr lvl="1">
              <a:buFont typeface="Arial" pitchFamily="34" charset="0"/>
              <a:buChar char="•"/>
            </a:pPr>
            <a:r>
              <a:rPr lang="es-ES" dirty="0" err="1" smtClean="0">
                <a:solidFill>
                  <a:schemeClr val="accent4"/>
                </a:solidFill>
              </a:rPr>
              <a:t>Etomidato</a:t>
            </a:r>
            <a:r>
              <a:rPr lang="es-ES" dirty="0" smtClean="0">
                <a:solidFill>
                  <a:schemeClr val="accent4"/>
                </a:solidFill>
              </a:rPr>
              <a:t> (0,3 mg/kg/iv).</a:t>
            </a:r>
          </a:p>
          <a:p>
            <a:pPr lvl="1">
              <a:buFont typeface="Arial" pitchFamily="34" charset="0"/>
              <a:buChar char="•"/>
            </a:pPr>
            <a:r>
              <a:rPr lang="es-ES" dirty="0" err="1" smtClean="0">
                <a:solidFill>
                  <a:schemeClr val="accent4"/>
                </a:solidFill>
              </a:rPr>
              <a:t>Propofol</a:t>
            </a:r>
            <a:r>
              <a:rPr lang="es-ES" dirty="0" smtClean="0">
                <a:solidFill>
                  <a:schemeClr val="accent4"/>
                </a:solidFill>
              </a:rPr>
              <a:t> (0,1-0,2 mg/kg/iv)</a:t>
            </a:r>
          </a:p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ANALGÉSICOS:</a:t>
            </a:r>
          </a:p>
          <a:p>
            <a:pPr lvl="1">
              <a:buFont typeface="Arial" pitchFamily="34" charset="0"/>
              <a:buChar char="•"/>
            </a:pPr>
            <a:r>
              <a:rPr lang="es-ES" dirty="0" smtClean="0">
                <a:solidFill>
                  <a:schemeClr val="accent4"/>
                </a:solidFill>
              </a:rPr>
              <a:t>Morfina: 1-2 mg/kg</a:t>
            </a:r>
          </a:p>
          <a:p>
            <a:pPr lvl="1">
              <a:buFont typeface="Arial" pitchFamily="34" charset="0"/>
              <a:buChar char="•"/>
            </a:pPr>
            <a:r>
              <a:rPr lang="es-ES" dirty="0" err="1" smtClean="0">
                <a:solidFill>
                  <a:schemeClr val="accent4"/>
                </a:solidFill>
              </a:rPr>
              <a:t>Fentanilo</a:t>
            </a:r>
            <a:r>
              <a:rPr lang="es-ES" dirty="0" smtClean="0">
                <a:solidFill>
                  <a:schemeClr val="accent4"/>
                </a:solidFill>
              </a:rPr>
              <a:t>: 1-2 µgr/kg.</a:t>
            </a:r>
            <a:endParaRPr lang="es-E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4399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698336"/>
          </a:xfrm>
        </p:spPr>
        <p:txBody>
          <a:bodyPr/>
          <a:lstStyle/>
          <a:p>
            <a:pPr algn="ctr"/>
            <a:r>
              <a:rPr lang="es-ES" dirty="0" smtClean="0">
                <a:latin typeface="Comic Sans MS" pitchFamily="66" charset="0"/>
              </a:rPr>
              <a:t>BRADICARDIA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Atropina (0,5 mg iv / 3-5min,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máx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3mg) (alto componente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vasovagal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).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Isoprotenerol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, adrenalina.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Aminofilina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(si IAM INF,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Transplante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cardiaco o lesión medular).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Glucagón (si intoxicación por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Bb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o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aCa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+)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3757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3356992"/>
            <a:ext cx="7239000" cy="1143000"/>
          </a:xfrm>
        </p:spPr>
        <p:txBody>
          <a:bodyPr>
            <a:noAutofit/>
          </a:bodyPr>
          <a:lstStyle/>
          <a:p>
            <a:r>
              <a:rPr lang="es-ES" sz="7200" dirty="0" err="1" smtClean="0">
                <a:latin typeface="Comic Sans MS" pitchFamily="66" charset="0"/>
              </a:rPr>
              <a:t>Sva</a:t>
            </a:r>
            <a:r>
              <a:rPr lang="es-ES" sz="7200" dirty="0" smtClean="0">
                <a:latin typeface="Comic Sans MS" pitchFamily="66" charset="0"/>
              </a:rPr>
              <a:t> en situaciones especiales</a:t>
            </a:r>
            <a:endParaRPr lang="es-ES" sz="7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4949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770344"/>
          </a:xfrm>
        </p:spPr>
        <p:txBody>
          <a:bodyPr/>
          <a:lstStyle/>
          <a:p>
            <a:pPr algn="ctr"/>
            <a:r>
              <a:rPr lang="es-ES" u="sng" dirty="0" smtClean="0">
                <a:latin typeface="Comic Sans MS" pitchFamily="66" charset="0"/>
              </a:rPr>
              <a:t>PCR EN TRAUMA</a:t>
            </a:r>
            <a:endParaRPr lang="es-ES" u="sng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HIPOVOLEMIA (48% hemorragia no controlada).</a:t>
            </a:r>
          </a:p>
          <a:p>
            <a:pPr lvl="2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accent4"/>
                </a:solidFill>
                <a:latin typeface="Comic Sans MS" pitchFamily="66" charset="0"/>
              </a:rPr>
              <a:t>ÁC. TRANEXÁMICO: 1gr en 10min seguido de 1gr en 8h).</a:t>
            </a:r>
          </a:p>
          <a:p>
            <a:pPr lvl="2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accent4"/>
                </a:solidFill>
                <a:latin typeface="Comic Sans MS" pitchFamily="66" charset="0"/>
              </a:rPr>
              <a:t>CRISTALOIDES CALIENTES.</a:t>
            </a:r>
          </a:p>
          <a:p>
            <a:pPr lvl="2">
              <a:buFont typeface="Arial" pitchFamily="34" charset="0"/>
              <a:buChar char="•"/>
            </a:pPr>
            <a:endParaRPr lang="es-ES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NEUMOTÓRAX A TENSIÓN.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TAPONAMIENTO.</a:t>
            </a:r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145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7560840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251520" y="1772816"/>
            <a:ext cx="1800200" cy="151216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924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7524" y="620688"/>
            <a:ext cx="7848872" cy="626328"/>
          </a:xfrm>
        </p:spPr>
        <p:txBody>
          <a:bodyPr>
            <a:noAutofit/>
          </a:bodyPr>
          <a:lstStyle/>
          <a:p>
            <a:pPr algn="ctr"/>
            <a:r>
              <a:rPr lang="es-ES" sz="4000" u="sng" dirty="0" smtClean="0">
                <a:latin typeface="Comic Sans MS" pitchFamily="66" charset="0"/>
              </a:rPr>
              <a:t>Cadena de supervivencia</a:t>
            </a:r>
            <a:endParaRPr lang="es-ES" sz="4000" u="sng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7200800" cy="224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55576" y="1700808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No responde</a:t>
            </a:r>
          </a:p>
          <a:p>
            <a:pPr algn="ctr"/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No respira</a:t>
            </a:r>
            <a:endParaRPr lang="es-ES" sz="20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55576" y="465313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112</a:t>
            </a:r>
            <a:endParaRPr lang="es-ES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411760" y="487420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TESTIGOS</a:t>
            </a:r>
          </a:p>
          <a:p>
            <a:pPr algn="ctr"/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TELEFÓNICA</a:t>
            </a:r>
            <a:endParaRPr lang="es-ES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915816" y="234888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RCP</a:t>
            </a:r>
            <a:endParaRPr lang="es-ES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499992" y="249289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DESA</a:t>
            </a:r>
            <a:endParaRPr lang="es-ES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427984" y="4874207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3-5 min</a:t>
            </a:r>
          </a:p>
          <a:p>
            <a:pPr algn="ctr"/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50-70% SV</a:t>
            </a:r>
            <a:endParaRPr lang="es-ES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868144" y="194924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SVA</a:t>
            </a:r>
            <a:endParaRPr lang="es-ES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084168" y="446847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Cuidados </a:t>
            </a:r>
          </a:p>
          <a:p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postresucitación</a:t>
            </a:r>
            <a:endParaRPr lang="es-ES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7590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322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540568" y="548680"/>
            <a:ext cx="4464496" cy="698336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latin typeface="Comic Sans MS" pitchFamily="66" charset="0"/>
              </a:rPr>
              <a:t>PCR EN ANAFILAXIA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23528" y="4797152"/>
            <a:ext cx="5616624" cy="108012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5652120" y="404664"/>
            <a:ext cx="1008112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337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39000" cy="698336"/>
          </a:xfrm>
        </p:spPr>
        <p:txBody>
          <a:bodyPr/>
          <a:lstStyle/>
          <a:p>
            <a:pPr algn="ctr"/>
            <a:r>
              <a:rPr lang="es-ES" dirty="0" smtClean="0">
                <a:latin typeface="Comic Sans MS" pitchFamily="66" charset="0"/>
              </a:rPr>
              <a:t>PCR EN UNIDAD DIÁLISIS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628800"/>
            <a:ext cx="7643192" cy="5114968"/>
          </a:xfrm>
        </p:spPr>
        <p:txBody>
          <a:bodyPr/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Causa más frecuente de muerte en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pac.diálisis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: Muerte súbita cardiaca (arritmias ventriculares: FV/TVSP).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Hiperpotasemia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: 2-5% muertes.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DESCONECTAR DEL EQUIPO DE DIÁLISIS ANTES DE LA DESFIBRILACIÓN.</a:t>
            </a:r>
          </a:p>
        </p:txBody>
      </p:sp>
    </p:spTree>
    <p:extLst>
      <p:ext uri="{BB962C8B-B14F-4D97-AF65-F5344CB8AC3E}">
        <p14:creationId xmlns:p14="http://schemas.microsoft.com/office/powerpoint/2010/main" val="23908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83568" y="1052736"/>
            <a:ext cx="7200800" cy="72008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52936"/>
            <a:ext cx="252028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735" y="4164322"/>
            <a:ext cx="2592288" cy="23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941169"/>
            <a:ext cx="2664296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5191352"/>
            <a:ext cx="158417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9973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39000" cy="698336"/>
          </a:xfrm>
        </p:spPr>
        <p:txBody>
          <a:bodyPr/>
          <a:lstStyle/>
          <a:p>
            <a:pPr algn="ctr"/>
            <a:r>
              <a:rPr lang="es-ES" dirty="0" smtClean="0">
                <a:latin typeface="Comic Sans MS" pitchFamily="66" charset="0"/>
              </a:rPr>
              <a:t>HIPOTERMIA ACCIDENTAL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7239000" cy="4970952"/>
          </a:xfrm>
        </p:spPr>
        <p:txBody>
          <a:bodyPr/>
          <a:lstStyle/>
          <a:p>
            <a:r>
              <a:rPr lang="es-ES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Tª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CORPORAL CENTRAL &lt; 35 </a:t>
            </a:r>
            <a:r>
              <a:rPr lang="es-ES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ºC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:</a:t>
            </a:r>
          </a:p>
          <a:p>
            <a:pPr lvl="2">
              <a:buFont typeface="Arial" pitchFamily="34" charset="0"/>
              <a:buChar char="•"/>
            </a:pPr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LEVE: 32-35 </a:t>
            </a:r>
            <a:r>
              <a:rPr lang="es-ES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ºc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pPr lvl="2">
              <a:buFont typeface="Arial" pitchFamily="34" charset="0"/>
              <a:buChar char="•"/>
            </a:pPr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MODERADA: 28-32ºC.</a:t>
            </a:r>
          </a:p>
          <a:p>
            <a:pPr lvl="2">
              <a:buFont typeface="Arial" pitchFamily="34" charset="0"/>
              <a:buChar char="•"/>
            </a:pPr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SEVERA: &lt; 28ºC.</a:t>
            </a:r>
            <a:endParaRPr lang="es-ES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84984"/>
            <a:ext cx="6840760" cy="279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2082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88640"/>
            <a:ext cx="7239000" cy="698336"/>
          </a:xfrm>
        </p:spPr>
        <p:txBody>
          <a:bodyPr>
            <a:normAutofit fontScale="90000"/>
          </a:bodyPr>
          <a:lstStyle/>
          <a:p>
            <a:pPr algn="ctr"/>
            <a:r>
              <a:rPr lang="es-ES" u="sng" dirty="0" smtClean="0">
                <a:latin typeface="Comic Sans MS" pitchFamily="66" charset="0"/>
              </a:rPr>
              <a:t>TRATAMIENTO HIPOTERMIA</a:t>
            </a:r>
            <a:endParaRPr lang="es-ES" u="sng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7239000" cy="4846320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O2 calentado (40-46ºC) y humidificado.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Igual ritmo compresiones/ventilación (30:2).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ADRENALINA:</a:t>
            </a:r>
          </a:p>
          <a:p>
            <a:pPr lvl="2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accent4"/>
                </a:solidFill>
                <a:latin typeface="Comic Sans MS" pitchFamily="66" charset="0"/>
              </a:rPr>
              <a:t>A partir de los 30ºC</a:t>
            </a:r>
          </a:p>
          <a:p>
            <a:pPr lvl="2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accent4"/>
                </a:solidFill>
                <a:latin typeface="Comic Sans MS" pitchFamily="66" charset="0"/>
              </a:rPr>
              <a:t>Entre 30-35ºC: doblar intervalo entre dosis.</a:t>
            </a:r>
          </a:p>
          <a:p>
            <a:pPr lvl="2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accent4"/>
                </a:solidFill>
                <a:latin typeface="Comic Sans MS" pitchFamily="66" charset="0"/>
              </a:rPr>
              <a:t>&gt; 35ºC: uso estándar.</a:t>
            </a:r>
          </a:p>
          <a:p>
            <a:pPr lvl="2">
              <a:buFont typeface="Arial" pitchFamily="34" charset="0"/>
              <a:buChar char="•"/>
            </a:pPr>
            <a:endParaRPr lang="es-ES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Descartar 4H y 4T (causantes de la hipotermia).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4294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39000" cy="626328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latin typeface="Comic Sans MS" pitchFamily="66" charset="0"/>
              </a:rPr>
              <a:t>Arritmias en hipotermia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Bradicardia: marcapasos si persistencia tras recalentamiento.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FV/TVSP: dar hasta 3 descargas, si refractaria esperar a </a:t>
            </a:r>
            <a:r>
              <a:rPr lang="es-ES" b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Tª</a:t>
            </a: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&gt; 30ºC.</a:t>
            </a:r>
            <a:endParaRPr lang="es-ES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6942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698336"/>
          </a:xfrm>
        </p:spPr>
        <p:txBody>
          <a:bodyPr/>
          <a:lstStyle/>
          <a:p>
            <a:pPr algn="ctr"/>
            <a:r>
              <a:rPr lang="es-ES" dirty="0" smtClean="0">
                <a:latin typeface="Comic Sans MS" pitchFamily="66" charset="0"/>
              </a:rPr>
              <a:t>recalentamiento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628800"/>
            <a:ext cx="7815064" cy="4846320"/>
          </a:xfrm>
        </p:spPr>
        <p:txBody>
          <a:bodyPr/>
          <a:lstStyle/>
          <a:p>
            <a:r>
              <a:rPr lang="es-ES" b="1" dirty="0" smtClean="0">
                <a:solidFill>
                  <a:schemeClr val="accent4"/>
                </a:solidFill>
                <a:latin typeface="Comic Sans MS" pitchFamily="66" charset="0"/>
              </a:rPr>
              <a:t>HIPOTERMIA LEVE</a:t>
            </a: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: calentamiento pasivo (mantas, ambiente cálido…).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4"/>
                </a:solidFill>
                <a:latin typeface="Comic Sans MS" pitchFamily="66" charset="0"/>
              </a:rPr>
              <a:t>HIPOTERMIA II-IV</a:t>
            </a: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: recalentamiento activo (sueros, O2, …). (Poco factible en </a:t>
            </a:r>
            <a:r>
              <a:rPr lang="es-ES" b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extrahospitalaria</a:t>
            </a: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no debe demorar traslado).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4"/>
                </a:solidFill>
                <a:latin typeface="Comic Sans MS" pitchFamily="66" charset="0"/>
              </a:rPr>
              <a:t>HIPOTERMIA IV-V</a:t>
            </a: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: traslado para soporte vital extracorpóreo (durante recalentamiento).</a:t>
            </a:r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77208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782960"/>
          </a:xfrm>
        </p:spPr>
        <p:txBody>
          <a:bodyPr/>
          <a:lstStyle/>
          <a:p>
            <a:pPr algn="ctr"/>
            <a:r>
              <a:rPr lang="es-ES" u="sng" dirty="0" smtClean="0">
                <a:latin typeface="Comic Sans MS" pitchFamily="66" charset="0"/>
              </a:rPr>
              <a:t>Rescate en avalancha</a:t>
            </a:r>
            <a:endParaRPr lang="es-ES" u="sng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7239000" cy="5114968"/>
          </a:xfrm>
        </p:spPr>
        <p:txBody>
          <a:bodyPr/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Factores pronósticos: gravedad de la lesión, duración enterramiento, permeabilidad vía aérea,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Tª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central y potasio sérico.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RCP: 5 ventilaciones de rescate y SVA convencional si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sepultamiento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&lt; 60 min.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Si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sepultamiento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&gt; 60 min, sin obstrucción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v.a.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o lesión letal adicional: SVA + SV extracorpóreo.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8033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770344"/>
          </a:xfrm>
        </p:spPr>
        <p:txBody>
          <a:bodyPr/>
          <a:lstStyle/>
          <a:p>
            <a:pPr algn="ctr"/>
            <a:r>
              <a:rPr lang="es-ES" dirty="0" smtClean="0">
                <a:latin typeface="Comic Sans MS" pitchFamily="66" charset="0"/>
              </a:rPr>
              <a:t>hipertermia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/>
          <a:lstStyle/>
          <a:p>
            <a:r>
              <a:rPr lang="es-ES" dirty="0" smtClean="0"/>
              <a:t>Fallo de los mecanismos de </a:t>
            </a:r>
            <a:r>
              <a:rPr lang="es-ES" dirty="0" err="1" smtClean="0"/>
              <a:t>termoregulación</a:t>
            </a:r>
            <a:r>
              <a:rPr lang="es-ES" dirty="0" smtClean="0"/>
              <a:t> corporal y la </a:t>
            </a:r>
            <a:r>
              <a:rPr lang="es-ES" dirty="0" err="1" smtClean="0"/>
              <a:t>Tª</a:t>
            </a:r>
            <a:r>
              <a:rPr lang="es-ES" dirty="0" smtClean="0"/>
              <a:t> central excede la que normalmente mantienen los mecanismos homeostáticos. </a:t>
            </a:r>
          </a:p>
          <a:p>
            <a:r>
              <a:rPr lang="es-ES" dirty="0" smtClean="0"/>
              <a:t>Clásico (ambiental) y relacionado con el esfuerzo.</a:t>
            </a:r>
          </a:p>
          <a:p>
            <a:r>
              <a:rPr lang="es-ES" dirty="0" smtClean="0"/>
              <a:t>SÍNCOPE.</a:t>
            </a:r>
          </a:p>
          <a:p>
            <a:r>
              <a:rPr lang="es-ES" dirty="0" smtClean="0"/>
              <a:t>AGOTAMIENTO.</a:t>
            </a:r>
          </a:p>
          <a:p>
            <a:r>
              <a:rPr lang="es-ES" dirty="0" smtClean="0"/>
              <a:t>CALAMBRES.</a:t>
            </a:r>
          </a:p>
          <a:p>
            <a:r>
              <a:rPr lang="es-ES" dirty="0" smtClean="0"/>
              <a:t>GOLPE DE CALOR.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7019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39000" cy="770344"/>
          </a:xfrm>
        </p:spPr>
        <p:txBody>
          <a:bodyPr/>
          <a:lstStyle/>
          <a:p>
            <a:pPr algn="ctr"/>
            <a:r>
              <a:rPr lang="es-ES" u="sng" dirty="0" smtClean="0">
                <a:latin typeface="Comic Sans MS" pitchFamily="66" charset="0"/>
              </a:rPr>
              <a:t>ahogamiento</a:t>
            </a:r>
            <a:endParaRPr lang="es-ES" u="sng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FiO2 100 %. Objetivo SatO2 94-98%.</a:t>
            </a:r>
          </a:p>
          <a:p>
            <a:pPr marL="0" indent="0">
              <a:buNone/>
            </a:pPr>
            <a:endParaRPr lang="es-ES" sz="28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VMNI – VMI.</a:t>
            </a:r>
          </a:p>
          <a:p>
            <a:pPr marL="0" indent="0">
              <a:buNone/>
            </a:pPr>
            <a:endParaRPr lang="es-ES" sz="28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Considerar ECMO.</a:t>
            </a:r>
          </a:p>
          <a:p>
            <a:pPr marL="0" indent="0">
              <a:buNone/>
            </a:pPr>
            <a:endParaRPr lang="es-ES" sz="28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SVA con 5 ventilaciones de rescate iniciales. </a:t>
            </a:r>
            <a:endParaRPr lang="es-ES" sz="28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645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4400" u="sng" dirty="0" smtClean="0">
                <a:latin typeface="Comic Sans MS" pitchFamily="66" charset="0"/>
              </a:rPr>
              <a:t>PRINCIPIOS ÉTICOS</a:t>
            </a:r>
            <a:br>
              <a:rPr lang="es-ES" sz="4400" u="sng" dirty="0" smtClean="0">
                <a:latin typeface="Comic Sans MS" pitchFamily="66" charset="0"/>
              </a:rPr>
            </a:br>
            <a:r>
              <a:rPr lang="es-ES" sz="4400" u="sng" dirty="0" smtClean="0">
                <a:latin typeface="Comic Sans MS" pitchFamily="66" charset="0"/>
              </a:rPr>
              <a:t>de la </a:t>
            </a:r>
            <a:r>
              <a:rPr lang="es-ES" sz="4400" u="sng" dirty="0" err="1" smtClean="0">
                <a:latin typeface="Comic Sans MS" pitchFamily="66" charset="0"/>
              </a:rPr>
              <a:t>rcp</a:t>
            </a:r>
            <a:endParaRPr lang="es-ES" sz="4400" u="sng" dirty="0"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1948980"/>
            <a:ext cx="75608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PRINCIPIO DE AUTONOMIA.</a:t>
            </a:r>
          </a:p>
          <a:p>
            <a:pPr marL="514350" indent="-514350">
              <a:buFont typeface="+mj-lt"/>
              <a:buAutoNum type="arabicParenR"/>
            </a:pPr>
            <a:endParaRPr lang="es-ES" sz="3200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PRINCIPIO DE BENEFICIENCIA.</a:t>
            </a:r>
          </a:p>
          <a:p>
            <a:pPr marL="514350" indent="-514350">
              <a:buFont typeface="+mj-lt"/>
              <a:buAutoNum type="arabicParenR"/>
            </a:pPr>
            <a:endParaRPr lang="es-ES" sz="3200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NO MALEFICIENCIA.</a:t>
            </a:r>
          </a:p>
          <a:p>
            <a:pPr marL="514350" indent="-514350">
              <a:buFont typeface="+mj-lt"/>
              <a:buAutoNum type="arabicParenR"/>
            </a:pPr>
            <a:endParaRPr lang="es-ES" sz="3200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JUSTICIA y EQUIDAD.</a:t>
            </a:r>
            <a:endParaRPr lang="es-ES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3074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60648"/>
            <a:ext cx="7239000" cy="698336"/>
          </a:xfrm>
        </p:spPr>
        <p:txBody>
          <a:bodyPr/>
          <a:lstStyle/>
          <a:p>
            <a:pPr algn="ctr"/>
            <a:r>
              <a:rPr lang="es-ES" dirty="0" smtClean="0">
                <a:latin typeface="Comic Sans MS" pitchFamily="66" charset="0"/>
              </a:rPr>
              <a:t>TROMBOSIS / TEP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484784"/>
            <a:ext cx="7715200" cy="5258984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Ritmo más </a:t>
            </a:r>
            <a:r>
              <a:rPr lang="es-ES" sz="32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comun</a:t>
            </a:r>
            <a:r>
              <a:rPr lang="es-ES" sz="3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de PCR: AESP.</a:t>
            </a:r>
          </a:p>
          <a:p>
            <a:pPr marL="0" indent="0">
              <a:buNone/>
            </a:pPr>
            <a:endParaRPr lang="es-ES" sz="32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sz="3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EtCO2 &lt; 13 durante la reanimación: TEP??</a:t>
            </a:r>
          </a:p>
          <a:p>
            <a:pPr marL="0" indent="0">
              <a:buNone/>
            </a:pPr>
            <a:endParaRPr lang="es-ES" sz="32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sz="3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Considerar ECO.</a:t>
            </a:r>
          </a:p>
          <a:p>
            <a:pPr marL="0" indent="0">
              <a:buNone/>
            </a:pPr>
            <a:endParaRPr lang="es-ES" sz="32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sz="32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Trombolítico</a:t>
            </a:r>
            <a:r>
              <a:rPr lang="es-ES" sz="3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si sospecha de TEP: RCP 60-90 min</a:t>
            </a:r>
            <a:endParaRPr lang="es-ES" sz="32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6095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626328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err="1" smtClean="0">
                <a:latin typeface="Comic Sans MS" pitchFamily="66" charset="0"/>
              </a:rPr>
              <a:t>Pcr</a:t>
            </a:r>
            <a:r>
              <a:rPr lang="es-ES" dirty="0" smtClean="0">
                <a:latin typeface="Comic Sans MS" pitchFamily="66" charset="0"/>
              </a:rPr>
              <a:t> EN SALA HEMODINÁMICA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556792"/>
            <a:ext cx="7056784" cy="4846320"/>
          </a:xfrm>
        </p:spPr>
        <p:txBody>
          <a:bodyPr/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Lo más frecuente: FV.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3 DESCARGAS INICIALES CONSECUTIVAS.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Si continua FV: SVA ritmo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desfibrilable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, considerar otras causas no cardiacas. </a:t>
            </a:r>
          </a:p>
        </p:txBody>
      </p:sp>
    </p:spTree>
    <p:extLst>
      <p:ext uri="{BB962C8B-B14F-4D97-AF65-F5344CB8AC3E}">
        <p14:creationId xmlns:p14="http://schemas.microsoft.com/office/powerpoint/2010/main" val="37060282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04664"/>
            <a:ext cx="7239000" cy="69833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ES" u="sng" dirty="0" smtClean="0">
                <a:latin typeface="Comic Sans MS" pitchFamily="66" charset="0"/>
              </a:rPr>
              <a:t>Cuidados </a:t>
            </a:r>
            <a:r>
              <a:rPr lang="es-ES" u="sng" dirty="0" err="1" smtClean="0">
                <a:latin typeface="Comic Sans MS" pitchFamily="66" charset="0"/>
              </a:rPr>
              <a:t>postreanimación</a:t>
            </a:r>
            <a:endParaRPr lang="es-ES" u="sng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700808"/>
            <a:ext cx="7272808" cy="4846320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SÍNDROME POSTPARADA CARDIACA:</a:t>
            </a:r>
          </a:p>
          <a:p>
            <a:pPr marL="0" indent="0">
              <a:buNone/>
            </a:pPr>
            <a:endParaRPr lang="es-ES" sz="24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es-ES" sz="2400" b="1" dirty="0" smtClean="0">
                <a:solidFill>
                  <a:schemeClr val="accent4"/>
                </a:solidFill>
                <a:latin typeface="Comic Sans MS" pitchFamily="66" charset="0"/>
              </a:rPr>
              <a:t>Lesión cerebral (muerte tardía).</a:t>
            </a:r>
          </a:p>
          <a:p>
            <a:pPr marL="530352" lvl="2" indent="0">
              <a:buNone/>
            </a:pPr>
            <a:endParaRPr lang="es-ES" sz="2400" b="1" dirty="0" smtClean="0">
              <a:solidFill>
                <a:schemeClr val="accent4"/>
              </a:solidFill>
              <a:latin typeface="Comic Sans MS" pitchFamily="66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es-ES" sz="2400" b="1" dirty="0" smtClean="0">
                <a:solidFill>
                  <a:schemeClr val="accent4"/>
                </a:solidFill>
                <a:latin typeface="Comic Sans MS" pitchFamily="66" charset="0"/>
              </a:rPr>
              <a:t>Disfunción miocárdica (muerte 3 primeros días).</a:t>
            </a:r>
          </a:p>
          <a:p>
            <a:pPr marL="530352" lvl="2" indent="0">
              <a:buNone/>
            </a:pPr>
            <a:endParaRPr lang="es-ES" sz="2400" b="1" dirty="0" smtClean="0">
              <a:solidFill>
                <a:schemeClr val="accent4"/>
              </a:solidFill>
              <a:latin typeface="Comic Sans MS" pitchFamily="66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es-ES" sz="2400" b="1" dirty="0" smtClean="0">
                <a:solidFill>
                  <a:schemeClr val="accent4"/>
                </a:solidFill>
                <a:latin typeface="Comic Sans MS" pitchFamily="66" charset="0"/>
              </a:rPr>
              <a:t>Respuesta sistémica por isquemia/perfusión. </a:t>
            </a:r>
          </a:p>
          <a:p>
            <a:pPr marL="530352" lvl="2" indent="0">
              <a:buNone/>
            </a:pPr>
            <a:endParaRPr lang="es-ES" sz="2400" b="1" dirty="0" smtClean="0">
              <a:solidFill>
                <a:schemeClr val="accent4"/>
              </a:solidFill>
              <a:latin typeface="Comic Sans MS" pitchFamily="66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es-ES" sz="2400" b="1" dirty="0" smtClean="0">
                <a:solidFill>
                  <a:schemeClr val="accent4"/>
                </a:solidFill>
                <a:latin typeface="Comic Sans MS" pitchFamily="66" charset="0"/>
              </a:rPr>
              <a:t>Patología precipitante</a:t>
            </a:r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es-ES" sz="2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11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770344"/>
          </a:xfrm>
        </p:spPr>
        <p:txBody>
          <a:bodyPr/>
          <a:lstStyle/>
          <a:p>
            <a:pPr algn="ctr"/>
            <a:r>
              <a:rPr lang="es-ES" dirty="0" smtClean="0">
                <a:latin typeface="Comic Sans MS" pitchFamily="66" charset="0"/>
              </a:rPr>
              <a:t>POSIBLE CAUSA DE LA RCP</a:t>
            </a:r>
            <a:endParaRPr lang="es-ES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40" y="2124830"/>
            <a:ext cx="5060119" cy="381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2699792" y="2204864"/>
            <a:ext cx="432048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558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770344"/>
          </a:xfrm>
        </p:spPr>
        <p:txBody>
          <a:bodyPr/>
          <a:lstStyle/>
          <a:p>
            <a:pPr algn="ctr"/>
            <a:r>
              <a:rPr lang="es-ES" dirty="0" smtClean="0">
                <a:latin typeface="Comic Sans MS" pitchFamily="66" charset="0"/>
              </a:rPr>
              <a:t>Vía aérea y ventilación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628800"/>
            <a:ext cx="7560840" cy="4846320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O2 si SatO2 &lt; 94%. </a:t>
            </a:r>
          </a:p>
          <a:p>
            <a:pPr marL="0" indent="0">
              <a:buNone/>
            </a:pPr>
            <a:r>
              <a:rPr lang="es-ES" sz="28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Objetivo: </a:t>
            </a:r>
            <a:r>
              <a:rPr lang="es-ES" b="1" dirty="0" smtClean="0">
                <a:solidFill>
                  <a:schemeClr val="accent4"/>
                </a:solidFill>
                <a:latin typeface="Comic Sans MS" pitchFamily="66" charset="0"/>
              </a:rPr>
              <a:t>94-98% ó PaO2 75-100 </a:t>
            </a:r>
            <a:r>
              <a:rPr lang="es-ES" b="1" dirty="0" err="1" smtClean="0">
                <a:solidFill>
                  <a:schemeClr val="accent4"/>
                </a:solidFill>
                <a:latin typeface="Comic Sans MS" pitchFamily="66" charset="0"/>
              </a:rPr>
              <a:t>mmHg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es-ES" sz="28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sz="28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Capnografía</a:t>
            </a:r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en forma de onda.</a:t>
            </a:r>
          </a:p>
          <a:p>
            <a:pPr marL="0" indent="0">
              <a:buNone/>
            </a:pPr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 Objetivo: </a:t>
            </a:r>
            <a:r>
              <a:rPr lang="es-ES" sz="2800" b="1" dirty="0" smtClean="0">
                <a:solidFill>
                  <a:schemeClr val="accent4"/>
                </a:solidFill>
                <a:latin typeface="Comic Sans MS" pitchFamily="66" charset="0"/>
              </a:rPr>
              <a:t>PaCO2 35-45 </a:t>
            </a:r>
            <a:r>
              <a:rPr lang="es-ES" sz="2800" b="1" dirty="0" err="1" smtClean="0">
                <a:solidFill>
                  <a:schemeClr val="accent4"/>
                </a:solidFill>
                <a:latin typeface="Comic Sans MS" pitchFamily="66" charset="0"/>
              </a:rPr>
              <a:t>mmHg</a:t>
            </a:r>
            <a:r>
              <a:rPr lang="es-ES" sz="2800" b="1" dirty="0" smtClean="0">
                <a:solidFill>
                  <a:schemeClr val="accent4"/>
                </a:solidFill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es-ES" sz="28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VT 6-8 </a:t>
            </a:r>
            <a:r>
              <a:rPr lang="es-ES" sz="28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mmHg</a:t>
            </a:r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(protección pulmonar).</a:t>
            </a:r>
            <a:endParaRPr lang="es-ES" sz="28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5064"/>
            <a:ext cx="3171567" cy="218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48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770344"/>
          </a:xfrm>
        </p:spPr>
        <p:txBody>
          <a:bodyPr/>
          <a:lstStyle/>
          <a:p>
            <a:r>
              <a:rPr lang="es-ES" dirty="0" smtClean="0">
                <a:latin typeface="Comic Sans MS" pitchFamily="66" charset="0"/>
              </a:rPr>
              <a:t>CIRCULACIÓN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12776"/>
            <a:ext cx="7643192" cy="4846320"/>
          </a:xfrm>
        </p:spPr>
        <p:txBody>
          <a:bodyPr/>
          <a:lstStyle/>
          <a:p>
            <a:r>
              <a:rPr lang="es-ES" b="1" dirty="0" smtClean="0">
                <a:solidFill>
                  <a:schemeClr val="accent4"/>
                </a:solidFill>
                <a:latin typeface="Comic Sans MS" pitchFamily="66" charset="0"/>
              </a:rPr>
              <a:t>ECG 12 derivaciones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Si sospecha C. isquémica: </a:t>
            </a:r>
            <a:r>
              <a:rPr lang="es-ES" b="1" dirty="0" smtClean="0">
                <a:solidFill>
                  <a:schemeClr val="accent4"/>
                </a:solidFill>
                <a:latin typeface="Comic Sans MS" pitchFamily="66" charset="0"/>
              </a:rPr>
              <a:t>CATETERISMO.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4"/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4"/>
                </a:solidFill>
                <a:latin typeface="Comic Sans MS" pitchFamily="66" charset="0"/>
              </a:rPr>
              <a:t>ECOCARDIO precoz. </a:t>
            </a:r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(</a:t>
            </a:r>
            <a:r>
              <a:rPr lang="es-ES" sz="2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Dx</a:t>
            </a:r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patología subyacente y grado disfunción miocárdica).</a:t>
            </a:r>
          </a:p>
          <a:p>
            <a:pPr marL="0" indent="0">
              <a:buNone/>
            </a:pPr>
            <a:endParaRPr lang="es-ES" sz="20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Evitar hipotensión. </a:t>
            </a:r>
            <a:r>
              <a:rPr lang="es-ES" b="1" dirty="0" smtClean="0">
                <a:solidFill>
                  <a:schemeClr val="accent4"/>
                </a:solidFill>
                <a:latin typeface="Comic Sans MS" pitchFamily="66" charset="0"/>
              </a:rPr>
              <a:t>Objetivo </a:t>
            </a:r>
            <a:r>
              <a:rPr lang="es-ES" b="1" dirty="0" err="1" smtClean="0">
                <a:solidFill>
                  <a:schemeClr val="accent4"/>
                </a:solidFill>
                <a:latin typeface="Comic Sans MS" pitchFamily="66" charset="0"/>
              </a:rPr>
              <a:t>PAs</a:t>
            </a:r>
            <a:r>
              <a:rPr lang="es-ES" b="1" dirty="0" smtClean="0">
                <a:solidFill>
                  <a:schemeClr val="accent4"/>
                </a:solidFill>
                <a:latin typeface="Comic Sans MS" pitchFamily="66" charset="0"/>
              </a:rPr>
              <a:t> &gt; 100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mmHg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ó PAM &gt; 65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mmHg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para Diuresis &gt; 0,5 ml/kg/h y lactato normal o decreciente.  </a:t>
            </a:r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(Valorar uso </a:t>
            </a:r>
            <a:r>
              <a:rPr lang="es-ES" sz="2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inotropos</a:t>
            </a:r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para conseguir ese objetivo).</a:t>
            </a:r>
            <a:endParaRPr lang="es-ES" sz="20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4664"/>
            <a:ext cx="3168352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07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770344"/>
          </a:xfrm>
        </p:spPr>
        <p:txBody>
          <a:bodyPr/>
          <a:lstStyle/>
          <a:p>
            <a:pPr algn="ctr"/>
            <a:r>
              <a:rPr lang="es-ES" dirty="0" smtClean="0">
                <a:latin typeface="Comic Sans MS" pitchFamily="66" charset="0"/>
              </a:rPr>
              <a:t>Control neurológico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4"/>
                </a:solidFill>
                <a:latin typeface="Comic Sans MS" pitchFamily="66" charset="0"/>
              </a:rPr>
              <a:t>Sedo-analgesia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: usar fármacos de acción corta (para una valoración neurológica más precoz).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4"/>
                </a:solidFill>
                <a:latin typeface="Comic Sans MS" pitchFamily="66" charset="0"/>
              </a:rPr>
              <a:t>Control convulsiones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: 5-15% en pacientes con RCE y 10-40% en pacientes comatosos. Las </a:t>
            </a:r>
            <a:r>
              <a:rPr lang="es-ES" b="1" dirty="0" err="1" smtClean="0">
                <a:solidFill>
                  <a:schemeClr val="accent4"/>
                </a:solidFill>
                <a:latin typeface="Comic Sans MS" pitchFamily="66" charset="0"/>
              </a:rPr>
              <a:t>mioclonías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son las más frecuentes (18-25%). Fármacos: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valproato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ó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Levetiracetam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 </a:t>
            </a:r>
            <a:r>
              <a:rPr lang="es-ES" b="1" dirty="0" smtClean="0">
                <a:solidFill>
                  <a:schemeClr val="accent4"/>
                </a:solidFill>
                <a:latin typeface="Comic Sans MS" pitchFamily="66" charset="0"/>
              </a:rPr>
              <a:t>NO COMO PROFILAXIS. 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3863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39000" cy="698336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latin typeface="Comic Sans MS" pitchFamily="66" charset="0"/>
              </a:rPr>
              <a:t>RECUPERACIÓN NEUROLÓGICA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b="1" dirty="0" smtClean="0">
                <a:solidFill>
                  <a:schemeClr val="accent4"/>
                </a:solidFill>
                <a:latin typeface="Comic Sans MS" pitchFamily="66" charset="0"/>
              </a:rPr>
              <a:t>CONTROL GLUCEMIA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: existe relación hiperglucemia y mal pronóstico neurológico e hipoglucemia con mortalidad pacientes críticos. </a:t>
            </a:r>
            <a:r>
              <a:rPr lang="es-ES" b="1" dirty="0" smtClean="0">
                <a:solidFill>
                  <a:schemeClr val="accent4"/>
                </a:solidFill>
                <a:latin typeface="Comic Sans MS" pitchFamily="66" charset="0"/>
              </a:rPr>
              <a:t>OBJETIVO: 90-180 mg/dl 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(INSULINA si precisa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tto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).</a:t>
            </a:r>
          </a:p>
          <a:p>
            <a:endParaRPr lang="es-ES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4"/>
                </a:solidFill>
                <a:latin typeface="Comic Sans MS" pitchFamily="66" charset="0"/>
              </a:rPr>
              <a:t>CONTROL TEMPERATURA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: OBJETIVO </a:t>
            </a:r>
            <a:r>
              <a:rPr lang="es-ES" b="1" dirty="0" smtClean="0">
                <a:solidFill>
                  <a:schemeClr val="accent4"/>
                </a:solidFill>
                <a:latin typeface="Comic Sans MS" pitchFamily="66" charset="0"/>
              </a:rPr>
              <a:t>32-36ºC durante ≥ 24h.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Evitar fiebre al menos durante 72h (usar antipiréticos o medidas físicas activas si es preciso).</a:t>
            </a:r>
          </a:p>
          <a:p>
            <a:pPr marL="0" indent="0">
              <a:buNone/>
            </a:pPr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s-ES" sz="19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Recomendada en adultos tras PCEH y ritmo </a:t>
            </a:r>
            <a:r>
              <a:rPr lang="es-ES" sz="19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desfibrilables</a:t>
            </a:r>
            <a:r>
              <a:rPr lang="es-ES" sz="19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 Sugerida en adultos tras PCEH y ritmo no </a:t>
            </a:r>
            <a:r>
              <a:rPr lang="es-ES" sz="19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desfibrilables</a:t>
            </a:r>
            <a:r>
              <a:rPr lang="es-ES" sz="19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s-ES" sz="19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y tras PCIH con cualquier ritmo.</a:t>
            </a:r>
            <a:endParaRPr lang="es-ES" sz="19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69620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770344"/>
          </a:xfrm>
        </p:spPr>
        <p:txBody>
          <a:bodyPr/>
          <a:lstStyle/>
          <a:p>
            <a:pPr algn="ctr"/>
            <a:r>
              <a:rPr lang="es-ES" dirty="0" smtClean="0">
                <a:latin typeface="Comic Sans MS" pitchFamily="66" charset="0"/>
              </a:rPr>
              <a:t>OTROS CUIDADOS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PX úlceras por estrés.</a:t>
            </a:r>
          </a:p>
          <a:p>
            <a:pPr marL="0" indent="0" algn="just">
              <a:buNone/>
            </a:pPr>
            <a:endParaRPr lang="es-ES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algn="just"/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Px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ETEV.</a:t>
            </a:r>
          </a:p>
          <a:p>
            <a:pPr marL="0" indent="0" algn="just">
              <a:buNone/>
            </a:pPr>
            <a:endParaRPr lang="es-ES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algn="just"/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NO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px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ATB.</a:t>
            </a:r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087889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698336"/>
          </a:xfrm>
        </p:spPr>
        <p:txBody>
          <a:bodyPr/>
          <a:lstStyle/>
          <a:p>
            <a:pPr algn="ctr"/>
            <a:r>
              <a:rPr lang="es-ES" dirty="0" smtClean="0">
                <a:latin typeface="Comic Sans MS" pitchFamily="66" charset="0"/>
              </a:rPr>
              <a:t>COMA ≥ 72H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MAL PRONÓSTICO:</a:t>
            </a:r>
          </a:p>
          <a:p>
            <a:pPr lvl="3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accent3"/>
                </a:solidFill>
                <a:latin typeface="Comic Sans MS" pitchFamily="66" charset="0"/>
              </a:rPr>
              <a:t>Ausencia bilateral reflejo pupilar a la luz.</a:t>
            </a:r>
          </a:p>
          <a:p>
            <a:pPr lvl="3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accent3"/>
                </a:solidFill>
                <a:latin typeface="Comic Sans MS" pitchFamily="66" charset="0"/>
              </a:rPr>
              <a:t>Medir las pupilas.</a:t>
            </a:r>
          </a:p>
          <a:p>
            <a:pPr lvl="3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accent3"/>
                </a:solidFill>
                <a:latin typeface="Comic Sans MS" pitchFamily="66" charset="0"/>
              </a:rPr>
              <a:t>Ausencia bilateral reflejo corneal.</a:t>
            </a:r>
          </a:p>
          <a:p>
            <a:pPr lvl="3">
              <a:buFont typeface="Arial" pitchFamily="34" charset="0"/>
              <a:buChar char="•"/>
            </a:pPr>
            <a:r>
              <a:rPr lang="es-ES" b="1" dirty="0" err="1" smtClean="0">
                <a:solidFill>
                  <a:schemeClr val="accent3"/>
                </a:solidFill>
                <a:latin typeface="Comic Sans MS" pitchFamily="66" charset="0"/>
              </a:rPr>
              <a:t>Mioclonías</a:t>
            </a:r>
            <a:r>
              <a:rPr lang="es-ES" b="1" dirty="0" smtClean="0">
                <a:solidFill>
                  <a:schemeClr val="accent3"/>
                </a:solidFill>
                <a:latin typeface="Comic Sans MS" pitchFamily="66" charset="0"/>
              </a:rPr>
              <a:t> o status en las primeras 96h.</a:t>
            </a:r>
          </a:p>
          <a:p>
            <a:pPr lvl="3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accent3"/>
                </a:solidFill>
                <a:latin typeface="Comic Sans MS" pitchFamily="66" charset="0"/>
              </a:rPr>
              <a:t>EEG + en las primeras 72h. Ausencia reactividad de fondo en EEG. </a:t>
            </a:r>
          </a:p>
          <a:p>
            <a:pPr lvl="3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accent3"/>
                </a:solidFill>
                <a:latin typeface="Comic Sans MS" pitchFamily="66" charset="0"/>
              </a:rPr>
              <a:t>Ausencia bilateral potenciales </a:t>
            </a:r>
            <a:r>
              <a:rPr lang="es-ES" b="1" dirty="0" err="1" smtClean="0">
                <a:solidFill>
                  <a:schemeClr val="accent3"/>
                </a:solidFill>
                <a:latin typeface="Comic Sans MS" pitchFamily="66" charset="0"/>
              </a:rPr>
              <a:t>somatosensoriales</a:t>
            </a:r>
            <a:r>
              <a:rPr lang="es-ES" b="1" dirty="0" smtClean="0">
                <a:solidFill>
                  <a:schemeClr val="accent3"/>
                </a:solidFill>
                <a:latin typeface="Comic Sans MS" pitchFamily="66" charset="0"/>
              </a:rPr>
              <a:t> corticales evocados N20.</a:t>
            </a:r>
          </a:p>
          <a:p>
            <a:pPr lvl="3">
              <a:buFont typeface="Arial" pitchFamily="34" charset="0"/>
              <a:buChar char="•"/>
            </a:pPr>
            <a:r>
              <a:rPr lang="es-ES" b="1" dirty="0" err="1" smtClean="0">
                <a:solidFill>
                  <a:schemeClr val="accent3"/>
                </a:solidFill>
                <a:latin typeface="Comic Sans MS" pitchFamily="66" charset="0"/>
              </a:rPr>
              <a:t>Enolasa</a:t>
            </a:r>
            <a:r>
              <a:rPr lang="es-ES" b="1" dirty="0" smtClean="0">
                <a:solidFill>
                  <a:schemeClr val="accent3"/>
                </a:solidFill>
                <a:latin typeface="Comic Sans MS" pitchFamily="66" charset="0"/>
              </a:rPr>
              <a:t> específica neuronal aumentada en 24-48-72h.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3301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770344"/>
          </a:xfrm>
        </p:spPr>
        <p:txBody>
          <a:bodyPr/>
          <a:lstStyle/>
          <a:p>
            <a:pPr algn="ctr"/>
            <a:r>
              <a:rPr lang="es-ES" u="sng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PRINCIPIO DE AUTONOMÍA</a:t>
            </a:r>
            <a:endParaRPr lang="es-ES" u="sng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11560" y="1556792"/>
            <a:ext cx="69127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3"/>
                </a:solidFill>
                <a:latin typeface="Comic Sans MS" pitchFamily="66" charset="0"/>
              </a:rPr>
              <a:t>PRINCIPIO DE RESPETO.</a:t>
            </a:r>
          </a:p>
          <a:p>
            <a:endParaRPr lang="es-ES" sz="2800" b="1" dirty="0" smtClean="0">
              <a:solidFill>
                <a:schemeClr val="accent3"/>
              </a:solidFill>
              <a:latin typeface="Comic Sans MS" pitchFamily="66" charset="0"/>
            </a:endParaRPr>
          </a:p>
          <a:p>
            <a:r>
              <a:rPr lang="es-ES" sz="2800" b="1" dirty="0" smtClean="0">
                <a:solidFill>
                  <a:schemeClr val="accent3"/>
                </a:solidFill>
                <a:latin typeface="Comic Sans MS" pitchFamily="66" charset="0"/>
              </a:rPr>
              <a:t>«Obligación del médico a respetar las </a:t>
            </a:r>
            <a:r>
              <a:rPr lang="es-ES" sz="2800" b="1" dirty="0" err="1" smtClean="0">
                <a:solidFill>
                  <a:schemeClr val="accent3"/>
                </a:solidFill>
                <a:latin typeface="Comic Sans MS" pitchFamily="66" charset="0"/>
              </a:rPr>
              <a:t>preferncias</a:t>
            </a:r>
            <a:r>
              <a:rPr lang="es-ES" sz="2800" b="1" dirty="0" smtClean="0">
                <a:solidFill>
                  <a:schemeClr val="accent3"/>
                </a:solidFill>
                <a:latin typeface="Comic Sans MS" pitchFamily="66" charset="0"/>
              </a:rPr>
              <a:t> del paciente».</a:t>
            </a:r>
          </a:p>
          <a:p>
            <a:endParaRPr lang="es-ES" sz="2800" b="1" dirty="0" smtClean="0">
              <a:solidFill>
                <a:schemeClr val="accent3"/>
              </a:solidFill>
              <a:latin typeface="Comic Sans MS" pitchFamily="66" charset="0"/>
            </a:endParaRPr>
          </a:p>
          <a:p>
            <a:r>
              <a:rPr lang="es-ES" sz="2800" b="1" dirty="0" smtClean="0">
                <a:solidFill>
                  <a:schemeClr val="accent3"/>
                </a:solidFill>
                <a:latin typeface="Comic Sans MS" pitchFamily="66" charset="0"/>
              </a:rPr>
              <a:t>«VOLUNTADES ANTICIPADAS»</a:t>
            </a:r>
            <a:endParaRPr lang="es-ES" sz="2800" b="1" dirty="0"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11560" y="4734342"/>
            <a:ext cx="74168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Inconvenientes:</a:t>
            </a:r>
          </a:p>
          <a:p>
            <a:pPr lvl="1">
              <a:buFontTx/>
              <a:buChar char="-"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Inconsciencia.</a:t>
            </a:r>
          </a:p>
          <a:p>
            <a:pPr lvl="1">
              <a:buFontTx/>
              <a:buChar char="-"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Desconocimiento del paciente. </a:t>
            </a:r>
          </a:p>
          <a:p>
            <a:pPr lvl="1">
              <a:buFontTx/>
              <a:buChar char="-"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No tener acceso a documento </a:t>
            </a:r>
            <a:r>
              <a:rPr lang="es-ES" sz="24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V.anticipadas</a:t>
            </a: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 </a:t>
            </a:r>
          </a:p>
          <a:p>
            <a:pPr marL="114300" indent="0">
              <a:buNone/>
            </a:pP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141305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996952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es-ES" sz="7200" dirty="0" smtClean="0">
                <a:latin typeface="Comic Sans MS" pitchFamily="66" charset="0"/>
              </a:rPr>
              <a:t>RCP EN EMBARAZADA</a:t>
            </a:r>
            <a:endParaRPr lang="es-ES" sz="7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0452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6793557" cy="250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1600" y="4149080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1: 30.000 embarazadas.</a:t>
            </a:r>
            <a:endParaRPr lang="es-ES" sz="36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49766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770344"/>
          </a:xfrm>
        </p:spPr>
        <p:txBody>
          <a:bodyPr/>
          <a:lstStyle/>
          <a:p>
            <a:pPr algn="ctr"/>
            <a:r>
              <a:rPr lang="es-ES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Etiología de la </a:t>
            </a:r>
            <a:r>
              <a:rPr lang="es-ES" u="sng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pcr</a:t>
            </a:r>
            <a:endParaRPr lang="es-ES" u="sng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CAUSAS DIRECTAS:</a:t>
            </a:r>
          </a:p>
          <a:p>
            <a:pPr lvl="2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accent4"/>
                </a:solidFill>
                <a:latin typeface="Comic Sans MS" pitchFamily="66" charset="0"/>
              </a:rPr>
              <a:t>Hemorragia obstétrica.</a:t>
            </a:r>
          </a:p>
          <a:p>
            <a:pPr lvl="2">
              <a:buFont typeface="Arial" pitchFamily="34" charset="0"/>
              <a:buChar char="•"/>
            </a:pPr>
            <a:r>
              <a:rPr lang="es-ES" b="1" dirty="0" err="1" smtClean="0">
                <a:solidFill>
                  <a:schemeClr val="accent4"/>
                </a:solidFill>
                <a:latin typeface="Comic Sans MS" pitchFamily="66" charset="0"/>
              </a:rPr>
              <a:t>Preeclampsia-Hellp</a:t>
            </a:r>
            <a:r>
              <a:rPr lang="es-ES" b="1" dirty="0" smtClean="0">
                <a:solidFill>
                  <a:schemeClr val="accent4"/>
                </a:solidFill>
                <a:latin typeface="Comic Sans MS" pitchFamily="66" charset="0"/>
              </a:rPr>
              <a:t>.</a:t>
            </a:r>
          </a:p>
          <a:p>
            <a:pPr lvl="2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accent4"/>
                </a:solidFill>
                <a:latin typeface="Comic Sans MS" pitchFamily="66" charset="0"/>
              </a:rPr>
              <a:t>Embolismo.</a:t>
            </a: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CAUSAS INDIRECTAS:</a:t>
            </a:r>
          </a:p>
          <a:p>
            <a:pPr lvl="2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accent4"/>
                </a:solidFill>
                <a:latin typeface="Comic Sans MS" pitchFamily="66" charset="0"/>
              </a:rPr>
              <a:t>Patología cardiovascular.</a:t>
            </a:r>
          </a:p>
          <a:p>
            <a:pPr lvl="2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accent4"/>
                </a:solidFill>
                <a:latin typeface="Comic Sans MS" pitchFamily="66" charset="0"/>
              </a:rPr>
              <a:t>ACVA hemorrágico.</a:t>
            </a:r>
          </a:p>
          <a:p>
            <a:pPr lvl="2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accent4"/>
                </a:solidFill>
                <a:latin typeface="Comic Sans MS" pitchFamily="66" charset="0"/>
              </a:rPr>
              <a:t>Neoplasias.</a:t>
            </a:r>
          </a:p>
          <a:p>
            <a:pPr lvl="2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accent4"/>
                </a:solidFill>
                <a:latin typeface="Comic Sans MS" pitchFamily="66" charset="0"/>
              </a:rPr>
              <a:t>Sepsis.</a:t>
            </a:r>
            <a:endParaRPr lang="es-ES" b="1" dirty="0">
              <a:solidFill>
                <a:schemeClr val="accent4"/>
              </a:solidFill>
              <a:latin typeface="Comic Sans MS" pitchFamily="66" charset="0"/>
            </a:endParaRPr>
          </a:p>
          <a:p>
            <a:pPr marL="530352" lvl="2" indent="0">
              <a:buNone/>
            </a:pPr>
            <a:endParaRPr lang="es-ES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530352" lvl="2" indent="0">
              <a:buNone/>
            </a:pP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Regla: «SE SECA GENERALMENTE EN 4H»</a:t>
            </a:r>
          </a:p>
        </p:txBody>
      </p:sp>
    </p:spTree>
    <p:extLst>
      <p:ext uri="{BB962C8B-B14F-4D97-AF65-F5344CB8AC3E}">
        <p14:creationId xmlns:p14="http://schemas.microsoft.com/office/powerpoint/2010/main" val="333741630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698336"/>
          </a:xfrm>
        </p:spPr>
        <p:txBody>
          <a:bodyPr/>
          <a:lstStyle/>
          <a:p>
            <a:pPr algn="ctr"/>
            <a:r>
              <a:rPr lang="es-ES" dirty="0" smtClean="0">
                <a:latin typeface="Comic Sans MS" pitchFamily="66" charset="0"/>
              </a:rPr>
              <a:t>Fisiología embarazada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Compresión de la vena cava inferior por útero.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s-ES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Mayor vascularización vía aérea.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s-ES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Mayor riesgo aspiración.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411760" y="220486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accent4"/>
                </a:solidFill>
                <a:latin typeface="Comic Sans MS" pitchFamily="66" charset="0"/>
              </a:rPr>
              <a:t>DUI</a:t>
            </a:r>
            <a:endParaRPr lang="es-ES" sz="3600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347864" y="393305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accent4"/>
                </a:solidFill>
                <a:latin typeface="Comic Sans MS" pitchFamily="66" charset="0"/>
              </a:rPr>
              <a:t>TET 0,5-1 mm menor</a:t>
            </a:r>
            <a:endParaRPr lang="es-ES" sz="3200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73990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698336"/>
          </a:xfrm>
        </p:spPr>
        <p:txBody>
          <a:bodyPr/>
          <a:lstStyle/>
          <a:p>
            <a:pPr algn="ctr"/>
            <a:r>
              <a:rPr lang="es-ES" dirty="0" smtClean="0">
                <a:latin typeface="Comic Sans MS" pitchFamily="66" charset="0"/>
              </a:rPr>
              <a:t>Consideraciones </a:t>
            </a:r>
            <a:r>
              <a:rPr lang="es-ES" dirty="0" err="1" smtClean="0">
                <a:latin typeface="Comic Sans MS" pitchFamily="66" charset="0"/>
              </a:rPr>
              <a:t>rcpm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4 intervinientes:</a:t>
            </a:r>
          </a:p>
          <a:p>
            <a:pPr lvl="2">
              <a:buFont typeface="Wingdings" pitchFamily="2" charset="2"/>
              <a:buChar char="Ø"/>
            </a:pPr>
            <a:r>
              <a:rPr lang="es-ES" sz="2800" b="1" dirty="0" smtClean="0">
                <a:solidFill>
                  <a:schemeClr val="accent4"/>
                </a:solidFill>
                <a:latin typeface="Comic Sans MS" pitchFamily="66" charset="0"/>
              </a:rPr>
              <a:t>Masaje cardiaco.</a:t>
            </a:r>
          </a:p>
          <a:p>
            <a:pPr lvl="2">
              <a:buFont typeface="Wingdings" pitchFamily="2" charset="2"/>
              <a:buChar char="Ø"/>
            </a:pPr>
            <a:r>
              <a:rPr lang="es-ES" sz="2800" b="1" dirty="0" smtClean="0">
                <a:solidFill>
                  <a:schemeClr val="accent4"/>
                </a:solidFill>
                <a:latin typeface="Comic Sans MS" pitchFamily="66" charset="0"/>
              </a:rPr>
              <a:t>Ventilación.</a:t>
            </a:r>
          </a:p>
          <a:p>
            <a:pPr lvl="2">
              <a:buFont typeface="Wingdings" pitchFamily="2" charset="2"/>
              <a:buChar char="Ø"/>
            </a:pPr>
            <a:r>
              <a:rPr lang="es-ES" sz="2800" b="1" dirty="0" smtClean="0">
                <a:solidFill>
                  <a:schemeClr val="accent4"/>
                </a:solidFill>
                <a:latin typeface="Comic Sans MS" pitchFamily="66" charset="0"/>
              </a:rPr>
              <a:t>DUI.</a:t>
            </a:r>
          </a:p>
          <a:p>
            <a:pPr lvl="2">
              <a:buFont typeface="Wingdings" pitchFamily="2" charset="2"/>
              <a:buChar char="Ø"/>
            </a:pPr>
            <a:r>
              <a:rPr lang="es-ES" sz="2800" b="1" dirty="0" smtClean="0">
                <a:solidFill>
                  <a:schemeClr val="accent4"/>
                </a:solidFill>
                <a:latin typeface="Comic Sans MS" pitchFamily="66" charset="0"/>
              </a:rPr>
              <a:t>DESA.</a:t>
            </a:r>
          </a:p>
          <a:p>
            <a:pPr marL="530352" lvl="2" indent="0">
              <a:buNone/>
            </a:pPr>
            <a:endParaRPr lang="es-ES" sz="28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Desconectar monitorización fetal (interferencias).</a:t>
            </a:r>
            <a:endParaRPr lang="es-ES" sz="28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85421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69833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s-ES" dirty="0" err="1" smtClean="0">
                <a:latin typeface="Comic Sans MS" pitchFamily="66" charset="0"/>
              </a:rPr>
              <a:t>Cesarea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err="1" smtClean="0">
                <a:latin typeface="Comic Sans MS" pitchFamily="66" charset="0"/>
              </a:rPr>
              <a:t>perimortem</a:t>
            </a:r>
            <a:endParaRPr lang="es-ES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20080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3131840" y="2204864"/>
            <a:ext cx="2952328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4211960" y="2672916"/>
            <a:ext cx="2376264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05064"/>
            <a:ext cx="3528392" cy="5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827584" y="4653136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&gt; 20 semanas gestación</a:t>
            </a:r>
          </a:p>
          <a:p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&gt; 4-5 min PCR sin RCE.</a:t>
            </a:r>
            <a:endParaRPr lang="es-ES" sz="28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04181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>
                <a:latin typeface="Comic Sans MS" pitchFamily="66" charset="0"/>
              </a:rPr>
              <a:t>FUNDAMENTOS PARA CESÁREA PERIMORTEM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9416"/>
            <a:ext cx="7499176" cy="4846320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CONSUMO UTERINO DEL 30% GC MATERNO.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COMPRESIONES TORÁCICAS MÁS EFECTIVAS </a:t>
            </a:r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al liberar la compresión vena cava.</a:t>
            </a:r>
          </a:p>
          <a:p>
            <a:pPr marL="0" indent="0">
              <a:buNone/>
            </a:pPr>
            <a:endParaRPr lang="es-ES" sz="20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Recuperación de un 30-80% del GC tras parto.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Mayor supervivencia feto &gt; 24-25 semanas y extracción en los primeros 5 min tras PCR.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80730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7239000" cy="782960"/>
          </a:xfrm>
        </p:spPr>
        <p:txBody>
          <a:bodyPr/>
          <a:lstStyle/>
          <a:p>
            <a:pPr algn="ctr"/>
            <a:r>
              <a:rPr lang="es-ES" dirty="0" smtClean="0">
                <a:latin typeface="Comic Sans MS" pitchFamily="66" charset="0"/>
              </a:rPr>
              <a:t>indicaciones</a:t>
            </a:r>
            <a:endParaRPr lang="es-ES" dirty="0">
              <a:latin typeface="Comic Sans MS" pitchFamily="66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24161"/>
            <a:ext cx="7279977" cy="284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88344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756084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2627784" y="1988840"/>
            <a:ext cx="2808312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1223628" y="3789040"/>
            <a:ext cx="5364596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1223628" y="3284984"/>
            <a:ext cx="4716524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2627784" y="2420888"/>
            <a:ext cx="162018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1223628" y="4732373"/>
            <a:ext cx="3492388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5796136" y="5517232"/>
            <a:ext cx="18002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1223628" y="6021288"/>
            <a:ext cx="2808312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96284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6890965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280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698336"/>
          </a:xfrm>
        </p:spPr>
        <p:txBody>
          <a:bodyPr>
            <a:normAutofit fontScale="90000"/>
          </a:bodyPr>
          <a:lstStyle/>
          <a:p>
            <a:pPr algn="ctr"/>
            <a:r>
              <a:rPr lang="es-ES" u="sng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PRINCIPIO DE BENEFICIENCIA</a:t>
            </a:r>
            <a:endParaRPr lang="es-ES" u="sng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83568" y="1484784"/>
            <a:ext cx="684076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3"/>
                </a:solidFill>
                <a:latin typeface="Comic Sans MS" pitchFamily="66" charset="0"/>
              </a:rPr>
              <a:t>«BUSCAR EL BIEN PARA EL PACIENTE»</a:t>
            </a:r>
          </a:p>
          <a:p>
            <a:endParaRPr lang="es-ES" sz="2800" b="1" dirty="0" smtClean="0">
              <a:solidFill>
                <a:schemeClr val="accent3"/>
              </a:solidFill>
              <a:latin typeface="Comic Sans MS" pitchFamily="66" charset="0"/>
            </a:endParaRPr>
          </a:p>
          <a:p>
            <a:r>
              <a:rPr lang="es-ES" sz="2800" b="1" dirty="0" smtClean="0">
                <a:solidFill>
                  <a:schemeClr val="accent3"/>
                </a:solidFill>
                <a:latin typeface="Comic Sans MS" pitchFamily="66" charset="0"/>
              </a:rPr>
              <a:t>En base a GUÍAS CLÍNICAS BASADAS EN LA EVIDENCIA.</a:t>
            </a:r>
          </a:p>
          <a:p>
            <a:endParaRPr lang="es-ES" sz="2800" b="1" dirty="0" smtClean="0">
              <a:solidFill>
                <a:schemeClr val="accent3"/>
              </a:solidFill>
              <a:latin typeface="Comic Sans MS" pitchFamily="66" charset="0"/>
            </a:endParaRPr>
          </a:p>
          <a:p>
            <a:r>
              <a:rPr lang="es-ES" sz="2800" b="1" dirty="0" smtClean="0">
                <a:solidFill>
                  <a:schemeClr val="accent3"/>
                </a:solidFill>
                <a:latin typeface="Comic Sans MS" pitchFamily="66" charset="0"/>
              </a:rPr>
              <a:t>Equilibrio RIESGO – BENEFICIO.</a:t>
            </a:r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  <a:p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Decisión INICIAR / SUSPENDER la RCP</a:t>
            </a:r>
          </a:p>
        </p:txBody>
      </p:sp>
    </p:spTree>
    <p:extLst>
      <p:ext uri="{BB962C8B-B14F-4D97-AF65-F5344CB8AC3E}">
        <p14:creationId xmlns:p14="http://schemas.microsoft.com/office/powerpoint/2010/main" val="242329812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7278687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234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698336"/>
          </a:xfrm>
        </p:spPr>
        <p:txBody>
          <a:bodyPr>
            <a:normAutofit/>
          </a:bodyPr>
          <a:lstStyle/>
          <a:p>
            <a:pPr algn="ctr"/>
            <a:r>
              <a:rPr lang="es-ES" u="sng" dirty="0" smtClean="0">
                <a:solidFill>
                  <a:schemeClr val="accent3"/>
                </a:solidFill>
                <a:latin typeface="Comic Sans MS" pitchFamily="66" charset="0"/>
              </a:rPr>
              <a:t>NO INICIAR RCP</a:t>
            </a:r>
            <a:endParaRPr lang="es-ES" u="sng" dirty="0"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Situación de </a:t>
            </a:r>
            <a:r>
              <a:rPr lang="es-ES" b="1" dirty="0">
                <a:solidFill>
                  <a:schemeClr val="accent3"/>
                </a:solidFill>
                <a:latin typeface="Comic Sans MS" pitchFamily="66" charset="0"/>
              </a:rPr>
              <a:t>riesgo de los reanimadores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pPr marL="114300" indent="0">
              <a:buNone/>
            </a:pPr>
            <a:endParaRPr lang="es-ES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Signos evidentes de </a:t>
            </a:r>
            <a:r>
              <a:rPr lang="es-ES" b="1" dirty="0">
                <a:solidFill>
                  <a:schemeClr val="accent3"/>
                </a:solidFill>
                <a:latin typeface="Comic Sans MS" pitchFamily="66" charset="0"/>
              </a:rPr>
              <a:t>muerte irreversible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pPr marL="114300" indent="0">
              <a:buNone/>
            </a:pPr>
            <a:endParaRPr lang="es-ES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b="1" dirty="0">
                <a:solidFill>
                  <a:schemeClr val="accent3"/>
                </a:solidFill>
                <a:latin typeface="Comic Sans MS" pitchFamily="66" charset="0"/>
              </a:rPr>
              <a:t>Paciente terminal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, riesgo de secuela irreversible (calidad de vida).</a:t>
            </a:r>
          </a:p>
          <a:p>
            <a:pPr marL="114300" indent="0">
              <a:buNone/>
            </a:pPr>
            <a:endParaRPr lang="es-ES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Existencia de un </a:t>
            </a:r>
            <a:r>
              <a:rPr lang="es-ES" b="1" dirty="0">
                <a:solidFill>
                  <a:schemeClr val="accent3"/>
                </a:solidFill>
                <a:latin typeface="Comic Sans MS" pitchFamily="66" charset="0"/>
              </a:rPr>
              <a:t>documento de voluntades anticipadas.</a:t>
            </a:r>
          </a:p>
          <a:p>
            <a:pPr marL="114300" indent="0">
              <a:buNone/>
            </a:pPr>
            <a:endParaRPr lang="es-ES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778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629</TotalTime>
  <Words>2474</Words>
  <Application>Microsoft Office PowerPoint</Application>
  <PresentationFormat>Presentación en pantalla (4:3)</PresentationFormat>
  <Paragraphs>546</Paragraphs>
  <Slides>80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80</vt:i4>
      </vt:variant>
    </vt:vector>
  </HeadingPairs>
  <TitlesOfParts>
    <vt:vector size="81" baseType="lpstr">
      <vt:lpstr>Opulento</vt:lpstr>
      <vt:lpstr>  TEMA 5:  SVB y SVA Adulto Pediátrico Neonatal</vt:lpstr>
      <vt:lpstr>PCR</vt:lpstr>
      <vt:lpstr>SVB</vt:lpstr>
      <vt:lpstr>SVA</vt:lpstr>
      <vt:lpstr>Cadena de supervivencia</vt:lpstr>
      <vt:lpstr>PRINCIPIOS ÉTICOS de la rcp</vt:lpstr>
      <vt:lpstr>PRINCIPIO DE AUTONOMÍA</vt:lpstr>
      <vt:lpstr>PRINCIPIO DE BENEFICIENCIA</vt:lpstr>
      <vt:lpstr>NO INICIAR RCP</vt:lpstr>
      <vt:lpstr>SUSPENDER RCP</vt:lpstr>
      <vt:lpstr>Traslado con rcp en curso</vt:lpstr>
      <vt:lpstr>NO MALEFICIENCIA</vt:lpstr>
      <vt:lpstr>JUSTICIA y EQUIDAD</vt:lpstr>
      <vt:lpstr>SVB  ADULTO</vt:lpstr>
      <vt:lpstr>Conceptos esenciales  guías 2021</vt:lpstr>
      <vt:lpstr>Presentación de PowerPoint</vt:lpstr>
      <vt:lpstr>Presentación de PowerPoint</vt:lpstr>
      <vt:lpstr>Seguridad</vt:lpstr>
      <vt:lpstr>ovace</vt:lpstr>
      <vt:lpstr>SVA ADULTO</vt:lpstr>
      <vt:lpstr>Presentación de PowerPoint</vt:lpstr>
      <vt:lpstr>PREVENCIÓN PCR HOSPITALARIA</vt:lpstr>
      <vt:lpstr>CONSIDERACIONES SVA HOSPITALARIO</vt:lpstr>
      <vt:lpstr>PREVENCIÓN PCR EXTRAHOSPITALARIA</vt:lpstr>
      <vt:lpstr>CONSIDERACIONES SVA EXTRAHOSPITALARIA</vt:lpstr>
      <vt:lpstr>SECUENCIA SVA</vt:lpstr>
      <vt:lpstr>MASAJE 30:2</vt:lpstr>
      <vt:lpstr>MASAJE CARDÍACO</vt:lpstr>
      <vt:lpstr>VÍA AÉREA</vt:lpstr>
      <vt:lpstr>Capnografía con forma  de onda</vt:lpstr>
      <vt:lpstr>monitor</vt:lpstr>
      <vt:lpstr>CONSIDERACIONES CON EL DEA Y/O DSF MANUAL</vt:lpstr>
      <vt:lpstr>ACCESO VASCULAR</vt:lpstr>
      <vt:lpstr>Contraindicaciones  vía i.o.</vt:lpstr>
      <vt:lpstr>Posibles localizaciones vía intraósea</vt:lpstr>
      <vt:lpstr>Ritmos desfibrilables</vt:lpstr>
      <vt:lpstr>Presentación de PowerPoint</vt:lpstr>
      <vt:lpstr>Ritmos no desfibrilables</vt:lpstr>
      <vt:lpstr>4 h – 4 t</vt:lpstr>
      <vt:lpstr>Considerar durante sva</vt:lpstr>
      <vt:lpstr>Arritmias periparada</vt:lpstr>
      <vt:lpstr>CARDIOVERSIÓN ELÉCTRICA</vt:lpstr>
      <vt:lpstr>Contraindicaciones cve</vt:lpstr>
      <vt:lpstr>COMPLICACIONES CVE</vt:lpstr>
      <vt:lpstr>Sedo-analgesia</vt:lpstr>
      <vt:lpstr>BRADICARDIA</vt:lpstr>
      <vt:lpstr>Sva en situaciones especiales</vt:lpstr>
      <vt:lpstr>PCR EN TRAUMA</vt:lpstr>
      <vt:lpstr>Presentación de PowerPoint</vt:lpstr>
      <vt:lpstr>PCR EN ANAFILAXIA</vt:lpstr>
      <vt:lpstr>PCR EN UNIDAD DIÁLISIS</vt:lpstr>
      <vt:lpstr>Presentación de PowerPoint</vt:lpstr>
      <vt:lpstr>HIPOTERMIA ACCIDENTAL</vt:lpstr>
      <vt:lpstr>TRATAMIENTO HIPOTERMIA</vt:lpstr>
      <vt:lpstr>Arritmias en hipotermia</vt:lpstr>
      <vt:lpstr>recalentamiento</vt:lpstr>
      <vt:lpstr>Rescate en avalancha</vt:lpstr>
      <vt:lpstr>hipertermia</vt:lpstr>
      <vt:lpstr>ahogamiento</vt:lpstr>
      <vt:lpstr>TROMBOSIS / TEP</vt:lpstr>
      <vt:lpstr>Pcr EN SALA HEMODINÁMICA</vt:lpstr>
      <vt:lpstr>Cuidados postreanimación</vt:lpstr>
      <vt:lpstr>POSIBLE CAUSA DE LA RCP</vt:lpstr>
      <vt:lpstr>Vía aérea y ventilación</vt:lpstr>
      <vt:lpstr>CIRCULACIÓN</vt:lpstr>
      <vt:lpstr>Control neurológico</vt:lpstr>
      <vt:lpstr>RECUPERACIÓN NEUROLÓGICA</vt:lpstr>
      <vt:lpstr>OTROS CUIDADOS</vt:lpstr>
      <vt:lpstr>COMA ≥ 72H</vt:lpstr>
      <vt:lpstr>RCP EN EMBARAZADA</vt:lpstr>
      <vt:lpstr>Presentación de PowerPoint</vt:lpstr>
      <vt:lpstr>Etiología de la pcr</vt:lpstr>
      <vt:lpstr>Fisiología embarazada</vt:lpstr>
      <vt:lpstr>Consideraciones rcpm</vt:lpstr>
      <vt:lpstr>Cesarea perimortem</vt:lpstr>
      <vt:lpstr>FUNDAMENTOS PARA CESÁREA PERIMORTEM</vt:lpstr>
      <vt:lpstr>indicaciones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SVB y SVA Adulto Pediátrico Neonatal</dc:title>
  <dc:creator>MARTA GIL GALLEGO</dc:creator>
  <cp:lastModifiedBy>MARTA GIL GALLEGO</cp:lastModifiedBy>
  <cp:revision>65</cp:revision>
  <dcterms:created xsi:type="dcterms:W3CDTF">2021-11-06T22:20:49Z</dcterms:created>
  <dcterms:modified xsi:type="dcterms:W3CDTF">2021-11-10T21:57:34Z</dcterms:modified>
</cp:coreProperties>
</file>